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6"/>
  </p:handoutMasterIdLst>
  <p:sldIdLst>
    <p:sldId id="293" r:id="rId3"/>
    <p:sldId id="352" r:id="rId5"/>
    <p:sldId id="425" r:id="rId6"/>
    <p:sldId id="426" r:id="rId7"/>
    <p:sldId id="503" r:id="rId8"/>
    <p:sldId id="430" r:id="rId9"/>
    <p:sldId id="432" r:id="rId10"/>
    <p:sldId id="592" r:id="rId11"/>
    <p:sldId id="427" r:id="rId12"/>
    <p:sldId id="595" r:id="rId13"/>
    <p:sldId id="594" r:id="rId14"/>
    <p:sldId id="429" r:id="rId15"/>
    <p:sldId id="709" r:id="rId16"/>
    <p:sldId id="428" r:id="rId17"/>
    <p:sldId id="596" r:id="rId18"/>
    <p:sldId id="598" r:id="rId19"/>
    <p:sldId id="597" r:id="rId20"/>
    <p:sldId id="434" r:id="rId21"/>
    <p:sldId id="435" r:id="rId22"/>
    <p:sldId id="708" r:id="rId23"/>
    <p:sldId id="773" r:id="rId24"/>
    <p:sldId id="504" r:id="rId25"/>
    <p:sldId id="439" r:id="rId26"/>
    <p:sldId id="436" r:id="rId27"/>
    <p:sldId id="437" r:id="rId28"/>
    <p:sldId id="772" r:id="rId29"/>
    <p:sldId id="651" r:id="rId30"/>
    <p:sldId id="451" r:id="rId31"/>
    <p:sldId id="730" r:id="rId32"/>
    <p:sldId id="442" r:id="rId33"/>
    <p:sldId id="732" r:id="rId34"/>
    <p:sldId id="724" r:id="rId35"/>
    <p:sldId id="726" r:id="rId36"/>
    <p:sldId id="725" r:id="rId37"/>
    <p:sldId id="727" r:id="rId38"/>
    <p:sldId id="728" r:id="rId39"/>
    <p:sldId id="729" r:id="rId40"/>
    <p:sldId id="562" r:id="rId41"/>
    <p:sldId id="443" r:id="rId42"/>
    <p:sldId id="446" r:id="rId43"/>
    <p:sldId id="563" r:id="rId44"/>
    <p:sldId id="564" r:id="rId45"/>
    <p:sldId id="731" r:id="rId46"/>
    <p:sldId id="454" r:id="rId47"/>
    <p:sldId id="455" r:id="rId48"/>
    <p:sldId id="456" r:id="rId49"/>
    <p:sldId id="468" r:id="rId50"/>
    <p:sldId id="457" r:id="rId51"/>
    <p:sldId id="458" r:id="rId52"/>
    <p:sldId id="448" r:id="rId53"/>
    <p:sldId id="449" r:id="rId54"/>
    <p:sldId id="450" r:id="rId55"/>
    <p:sldId id="733" r:id="rId56"/>
    <p:sldId id="460" r:id="rId57"/>
    <p:sldId id="777" r:id="rId58"/>
    <p:sldId id="778" r:id="rId59"/>
    <p:sldId id="734" r:id="rId60"/>
    <p:sldId id="470" r:id="rId61"/>
    <p:sldId id="469" r:id="rId62"/>
    <p:sldId id="477" r:id="rId63"/>
    <p:sldId id="696" r:id="rId64"/>
    <p:sldId id="472" r:id="rId65"/>
    <p:sldId id="467" r:id="rId66"/>
    <p:sldId id="471" r:id="rId67"/>
    <p:sldId id="462" r:id="rId68"/>
    <p:sldId id="463" r:id="rId69"/>
    <p:sldId id="464" r:id="rId70"/>
    <p:sldId id="697" r:id="rId71"/>
    <p:sldId id="474" r:id="rId72"/>
    <p:sldId id="465" r:id="rId73"/>
    <p:sldId id="694" r:id="rId74"/>
    <p:sldId id="452" r:id="rId75"/>
  </p:sldIdLst>
  <p:sldSz cx="18291175" cy="10290175"/>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8294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2743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3658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4572635"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54876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64020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73164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孙 靖" initials="孙"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6C09"/>
    <a:srgbClr val="1972C5"/>
    <a:srgbClr val="007DDA"/>
    <a:srgbClr val="FF6600"/>
    <a:srgbClr val="45A4FC"/>
    <a:srgbClr val="BBBBBB"/>
    <a:srgbClr val="0365C0"/>
    <a:srgbClr val="595959"/>
    <a:srgbClr val="585858"/>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0" autoAdjust="0"/>
    <p:restoredTop sz="93360" autoAdjust="0"/>
  </p:normalViewPr>
  <p:slideViewPr>
    <p:cSldViewPr>
      <p:cViewPr varScale="1">
        <p:scale>
          <a:sx n="42" d="100"/>
          <a:sy n="42" d="100"/>
        </p:scale>
        <p:origin x="792" y="108"/>
      </p:cViewPr>
      <p:guideLst>
        <p:guide orient="horz" pos="3280"/>
        <p:guide pos="576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12" d="100"/>
          <a:sy n="112" d="100"/>
        </p:scale>
        <p:origin x="5280" y="192"/>
      </p:cViewPr>
      <p:guideLst>
        <p:guide orient="horz" pos="2914"/>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commentAuthors" Target="commentAuthors.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46139-9703-4DE6-8F63-C3F5EEE481F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4C8092-FACE-4C82-8193-640A14E2DD4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2F549D-6A18-4B94-A14B-CACC12A073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1831-2BED-4BA6-83D8-228DE27E982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rgbClr val="FF0000"/>
        </a:solidFill>
        <a:latin typeface="+mn-lt"/>
        <a:ea typeface="+mn-ea"/>
        <a:cs typeface="+mn-cs"/>
      </a:defRPr>
    </a:lvl1pPr>
    <a:lvl2pPr marL="914400" algn="l" defTabSz="1828800" rtl="0" eaLnBrk="1" latinLnBrk="0" hangingPunct="1">
      <a:defRPr sz="2400" kern="1200">
        <a:solidFill>
          <a:srgbClr val="FF0000"/>
        </a:solidFill>
        <a:latin typeface="+mn-lt"/>
        <a:ea typeface="+mn-ea"/>
        <a:cs typeface="+mn-cs"/>
      </a:defRPr>
    </a:lvl2pPr>
    <a:lvl3pPr marL="1829435" algn="l" defTabSz="1828800" rtl="0" eaLnBrk="1" latinLnBrk="0" hangingPunct="1">
      <a:defRPr sz="2400" kern="1200">
        <a:solidFill>
          <a:srgbClr val="FF0000"/>
        </a:solidFill>
        <a:latin typeface="+mn-lt"/>
        <a:ea typeface="+mn-ea"/>
        <a:cs typeface="+mn-cs"/>
      </a:defRPr>
    </a:lvl3pPr>
    <a:lvl4pPr marL="2743835" algn="l" defTabSz="1828800" rtl="0" eaLnBrk="1" latinLnBrk="0" hangingPunct="1">
      <a:defRPr sz="2400" kern="1200">
        <a:solidFill>
          <a:srgbClr val="FF0000"/>
        </a:solidFill>
        <a:latin typeface="+mn-lt"/>
        <a:ea typeface="+mn-ea"/>
        <a:cs typeface="+mn-cs"/>
      </a:defRPr>
    </a:lvl4pPr>
    <a:lvl5pPr marL="3658235" algn="l" defTabSz="1828800" rtl="0" eaLnBrk="1" latinLnBrk="0" hangingPunct="1">
      <a:defRPr sz="2400" kern="1200">
        <a:solidFill>
          <a:srgbClr val="FF0000"/>
        </a:solidFill>
        <a:latin typeface="+mn-lt"/>
        <a:ea typeface="+mn-ea"/>
        <a:cs typeface="+mn-cs"/>
      </a:defRPr>
    </a:lvl5pPr>
    <a:lvl6pPr marL="4572635" algn="l" defTabSz="1828800" rtl="0" eaLnBrk="1" latinLnBrk="0" hangingPunct="1">
      <a:defRPr sz="2400" kern="1200">
        <a:solidFill>
          <a:schemeClr val="tx1"/>
        </a:solidFill>
        <a:latin typeface="+mn-lt"/>
        <a:ea typeface="+mn-ea"/>
        <a:cs typeface="+mn-cs"/>
      </a:defRPr>
    </a:lvl6pPr>
    <a:lvl7pPr marL="5487670" algn="l" defTabSz="1828800" rtl="0" eaLnBrk="1" latinLnBrk="0" hangingPunct="1">
      <a:defRPr sz="2400" kern="1200">
        <a:solidFill>
          <a:schemeClr val="tx1"/>
        </a:solidFill>
        <a:latin typeface="+mn-lt"/>
        <a:ea typeface="+mn-ea"/>
        <a:cs typeface="+mn-cs"/>
      </a:defRPr>
    </a:lvl7pPr>
    <a:lvl8pPr marL="6402070" algn="l" defTabSz="1828800" rtl="0" eaLnBrk="1" latinLnBrk="0" hangingPunct="1">
      <a:defRPr sz="2400" kern="1200">
        <a:solidFill>
          <a:schemeClr val="tx1"/>
        </a:solidFill>
        <a:latin typeface="+mn-lt"/>
        <a:ea typeface="+mn-ea"/>
        <a:cs typeface="+mn-cs"/>
      </a:defRPr>
    </a:lvl8pPr>
    <a:lvl9pPr marL="731647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UE: User Equipment</a:t>
            </a:r>
            <a:endParaRPr lang="en-US" altLang="zh-CN" dirty="0"/>
          </a:p>
          <a:p>
            <a:pPr eaLnBrk="1" hangingPunct="1"/>
            <a:r>
              <a:rPr lang="en-US" altLang="zh-CN" dirty="0"/>
              <a:t>SS: Subscriber Station</a:t>
            </a:r>
            <a:endParaRPr lang="en-US" altLang="zh-CN" dirty="0"/>
          </a:p>
          <a:p>
            <a:pPr eaLnBrk="1" hangingPunct="1"/>
            <a:r>
              <a:rPr lang="en-US" altLang="zh-CN" dirty="0"/>
              <a:t>BS: Base Station</a:t>
            </a:r>
            <a:endParaRPr lang="en-US" altLang="zh-CN" dirty="0"/>
          </a:p>
          <a:p>
            <a:pPr eaLnBrk="1" hangingPunct="1"/>
            <a:r>
              <a:rPr lang="en-US" altLang="zh-CN" dirty="0"/>
              <a:t>CN: Core Network</a:t>
            </a:r>
            <a:endParaRPr lang="en-US" altLang="zh-CN"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UE: User Equipment</a:t>
            </a:r>
            <a:endParaRPr lang="en-US" altLang="zh-CN" dirty="0"/>
          </a:p>
          <a:p>
            <a:pPr eaLnBrk="1" hangingPunct="1"/>
            <a:r>
              <a:rPr lang="en-US" altLang="zh-CN" dirty="0"/>
              <a:t>SS: Subscriber Station</a:t>
            </a:r>
            <a:endParaRPr lang="en-US" altLang="zh-CN" dirty="0"/>
          </a:p>
          <a:p>
            <a:pPr eaLnBrk="1" hangingPunct="1"/>
            <a:r>
              <a:rPr lang="en-US" altLang="zh-CN" dirty="0"/>
              <a:t>BS: Base Station</a:t>
            </a:r>
            <a:endParaRPr lang="en-US" altLang="zh-CN" dirty="0"/>
          </a:p>
          <a:p>
            <a:pPr eaLnBrk="1" hangingPunct="1"/>
            <a:r>
              <a:rPr lang="en-US" altLang="zh-CN" dirty="0"/>
              <a:t>CN: Core Network</a:t>
            </a:r>
            <a:endParaRPr lang="en-US" altLang="zh-CN"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UE: User Equipment</a:t>
            </a:r>
            <a:endParaRPr lang="en-US" altLang="zh-CN" dirty="0"/>
          </a:p>
          <a:p>
            <a:pPr eaLnBrk="1" hangingPunct="1"/>
            <a:r>
              <a:rPr lang="en-US" altLang="zh-CN" dirty="0"/>
              <a:t>SS: Subscriber Station</a:t>
            </a:r>
            <a:endParaRPr lang="en-US" altLang="zh-CN" dirty="0"/>
          </a:p>
          <a:p>
            <a:pPr eaLnBrk="1" hangingPunct="1"/>
            <a:r>
              <a:rPr lang="en-US" altLang="zh-CN" dirty="0"/>
              <a:t>BS: Base Station</a:t>
            </a:r>
            <a:endParaRPr lang="en-US" altLang="zh-CN" dirty="0"/>
          </a:p>
          <a:p>
            <a:pPr eaLnBrk="1" hangingPunct="1"/>
            <a:r>
              <a:rPr lang="en-US" altLang="zh-CN" dirty="0"/>
              <a:t>CN: Core Network</a:t>
            </a:r>
            <a:endParaRPr lang="en-US" altLang="zh-CN"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PMP:</a:t>
            </a:r>
            <a:r>
              <a:rPr lang="en-US" altLang="zh-CN" baseline="0" dirty="0">
                <a:latin typeface="Arial" panose="020B0604020202020204" pitchFamily="34" charset="0"/>
                <a:ea typeface="+mn-ea"/>
              </a:rPr>
              <a:t> Point to MultiPoint</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GPC</a:t>
            </a:r>
            <a:r>
              <a:rPr lang="zh-CN" altLang="en-US" dirty="0">
                <a:latin typeface="Arial" panose="020B0604020202020204" pitchFamily="34" charset="0"/>
                <a:ea typeface="+mn-ea"/>
              </a:rPr>
              <a:t>：</a:t>
            </a:r>
            <a:r>
              <a:rPr lang="en-US" altLang="zh-CN" dirty="0">
                <a:latin typeface="Arial" panose="020B0604020202020204" pitchFamily="34" charset="0"/>
                <a:ea typeface="+mn-ea"/>
              </a:rPr>
              <a:t>Grant Per Connection</a:t>
            </a:r>
            <a:endParaRPr lang="en-US" altLang="zh-CN" dirty="0">
              <a:latin typeface="Arial" panose="020B0604020202020204" pitchFamily="34" charset="0"/>
              <a:ea typeface="+mn-ea"/>
            </a:endParaRPr>
          </a:p>
          <a:p>
            <a:pPr eaLnBrk="1" hangingPunct="1"/>
            <a:r>
              <a:rPr lang="en-US" altLang="zh-CN" dirty="0">
                <a:latin typeface="Arial" panose="020B0604020202020204" pitchFamily="34" charset="0"/>
                <a:ea typeface="+mn-ea"/>
              </a:rPr>
              <a:t>GPSS</a:t>
            </a:r>
            <a:r>
              <a:rPr lang="zh-CN" altLang="en-US" dirty="0">
                <a:latin typeface="Arial" panose="020B0604020202020204" pitchFamily="34" charset="0"/>
                <a:ea typeface="+mn-ea"/>
              </a:rPr>
              <a:t>：</a:t>
            </a:r>
            <a:r>
              <a:rPr lang="en-US" altLang="zh-CN" dirty="0">
                <a:latin typeface="Arial" panose="020B0604020202020204" pitchFamily="34" charset="0"/>
                <a:ea typeface="+mn-ea"/>
              </a:rPr>
              <a:t>Grant</a:t>
            </a:r>
            <a:r>
              <a:rPr lang="en-US" altLang="zh-CN" baseline="0" dirty="0">
                <a:latin typeface="Arial" panose="020B0604020202020204" pitchFamily="34" charset="0"/>
                <a:ea typeface="+mn-ea"/>
              </a:rPr>
              <a:t> Per Subscriber Station</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BE</a:t>
            </a:r>
            <a:r>
              <a:rPr lang="zh-CN" altLang="en-US" dirty="0">
                <a:latin typeface="Arial" panose="020B0604020202020204" pitchFamily="34" charset="0"/>
                <a:ea typeface="+mn-ea"/>
              </a:rPr>
              <a:t>：网页服务</a:t>
            </a:r>
            <a:endParaRPr lang="zh-CN" altLang="en-US" dirty="0">
              <a:latin typeface="Arial" panose="020B0604020202020204" pitchFamily="34" charset="0"/>
              <a:ea typeface="+mn-ea"/>
            </a:endParaRPr>
          </a:p>
          <a:p>
            <a:pPr eaLnBrk="1" hangingPunct="1"/>
            <a:endParaRPr lang="zh-CN" altLang="en-US"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微软雅黑" panose="020B0503020204020204" pitchFamily="34" charset="-122"/>
                <a:ea typeface="微软雅黑" panose="020B0503020204020204" pitchFamily="34" charset="-122"/>
                <a:sym typeface="+mn-ea"/>
              </a:rPr>
              <a:t>无线接入是指从交换节点到用户终端部分或全部采用无线手段的接入技术。无线接入系统具有建网费用低、扩容可按需而定、运行成本低等优点，因此可以作为有线网的补充。</a:t>
            </a:r>
            <a:endParaRPr lang="zh-CN" altLang="en-US" dirty="0">
              <a:latin typeface="微软雅黑" panose="020B0503020204020204" pitchFamily="34" charset="-122"/>
              <a:ea typeface="微软雅黑" panose="020B0503020204020204" pitchFamily="34" charset="-122"/>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latin typeface="Arial" panose="020B0604020202020204" pitchFamily="34" charset="0"/>
                <a:ea typeface="+mn-ea"/>
              </a:rPr>
              <a:t>1</a:t>
            </a:r>
            <a:r>
              <a:rPr lang="zh-CN" altLang="en-US" dirty="0">
                <a:latin typeface="Arial" panose="020B0604020202020204" pitchFamily="34" charset="0"/>
                <a:ea typeface="+mn-ea"/>
              </a:rPr>
              <a:t>、正 正 正 正 正</a:t>
            </a:r>
            <a:endParaRPr lang="zh-CN" altLang="en-US" dirty="0">
              <a:latin typeface="Arial" panose="020B0604020202020204" pitchFamily="34" charset="0"/>
              <a:ea typeface="+mn-ea"/>
            </a:endParaRPr>
          </a:p>
          <a:p>
            <a:pPr eaLnBrk="1" hangingPunct="1"/>
            <a:r>
              <a:rPr lang="en-US" altLang="zh-CN" dirty="0">
                <a:latin typeface="Arial" panose="020B0604020202020204" pitchFamily="34" charset="0"/>
                <a:ea typeface="+mn-ea"/>
              </a:rPr>
              <a:t>2</a:t>
            </a:r>
            <a:r>
              <a:rPr lang="zh-CN" altLang="en-US" dirty="0">
                <a:latin typeface="Arial" panose="020B0604020202020204" pitchFamily="34" charset="0"/>
                <a:ea typeface="+mn-ea"/>
              </a:rPr>
              <a:t>、对 对 对 对 错</a:t>
            </a:r>
            <a:endParaRPr lang="zh-CN" altLang="en-US"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b="1" dirty="0">
                <a:latin typeface="微软雅黑" panose="020B0503020204020204" pitchFamily="34" charset="-122"/>
                <a:ea typeface="微软雅黑" panose="020B0503020204020204" pitchFamily="34" charset="-122"/>
                <a:sym typeface="+mn-ea"/>
              </a:rPr>
              <a:t>WiMAX</a:t>
            </a:r>
            <a:r>
              <a:rPr lang="zh-CN" altLang="en-US" b="1" dirty="0">
                <a:latin typeface="微软雅黑" panose="020B0503020204020204" pitchFamily="34" charset="-122"/>
                <a:ea typeface="微软雅黑" panose="020B0503020204020204" pitchFamily="34" charset="-122"/>
                <a:sym typeface="+mn-ea"/>
              </a:rPr>
              <a:t>技术的缺点</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sym typeface="+mn-ea"/>
              </a:rPr>
              <a:t>① 从标准来讲，</a:t>
            </a:r>
            <a:r>
              <a:rPr lang="en-US" altLang="zh-CN" dirty="0">
                <a:latin typeface="微软雅黑" panose="020B0503020204020204" pitchFamily="34" charset="-122"/>
                <a:ea typeface="微软雅黑" panose="020B0503020204020204" pitchFamily="34" charset="-122"/>
                <a:sym typeface="+mn-ea"/>
              </a:rPr>
              <a:t>WiMAX</a:t>
            </a:r>
            <a:r>
              <a:rPr lang="zh-CN" altLang="en-US" dirty="0">
                <a:latin typeface="微软雅黑" panose="020B0503020204020204" pitchFamily="34" charset="-122"/>
                <a:ea typeface="微软雅黑" panose="020B0503020204020204" pitchFamily="34" charset="-122"/>
                <a:sym typeface="+mn-ea"/>
              </a:rPr>
              <a:t>技术是不能支持用户在移动过程中无缝切换。其传输距离只有</a:t>
            </a:r>
            <a:r>
              <a:rPr lang="en-US" altLang="zh-CN" dirty="0">
                <a:latin typeface="微软雅黑" panose="020B0503020204020204" pitchFamily="34" charset="-122"/>
                <a:ea typeface="微软雅黑" panose="020B0503020204020204" pitchFamily="34" charset="-122"/>
                <a:sym typeface="+mn-ea"/>
              </a:rPr>
              <a:t>50km</a:t>
            </a:r>
            <a:r>
              <a:rPr lang="zh-CN" altLang="en-US" dirty="0">
                <a:latin typeface="微软雅黑" panose="020B0503020204020204" pitchFamily="34" charset="-122"/>
                <a:ea typeface="微软雅黑" panose="020B0503020204020204" pitchFamily="34" charset="-122"/>
                <a:sym typeface="+mn-ea"/>
              </a:rPr>
              <a:t>，而且如果高速移动，</a:t>
            </a:r>
            <a:r>
              <a:rPr lang="en-US" altLang="zh-CN" dirty="0">
                <a:latin typeface="微软雅黑" panose="020B0503020204020204" pitchFamily="34" charset="-122"/>
                <a:ea typeface="微软雅黑" panose="020B0503020204020204" pitchFamily="34" charset="-122"/>
                <a:sym typeface="+mn-ea"/>
              </a:rPr>
              <a:t>WiMAX</a:t>
            </a:r>
            <a:r>
              <a:rPr lang="zh-CN" altLang="en-US" dirty="0">
                <a:latin typeface="微软雅黑" panose="020B0503020204020204" pitchFamily="34" charset="-122"/>
                <a:ea typeface="微软雅黑" panose="020B0503020204020204" pitchFamily="34" charset="-122"/>
                <a:sym typeface="+mn-ea"/>
              </a:rPr>
              <a:t>达不到无缝切换的要求。</a:t>
            </a:r>
            <a:endParaRPr lang="zh-CN" altLang="en-US"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sym typeface="+mn-ea"/>
              </a:rPr>
              <a:t>② 严格说</a:t>
            </a:r>
            <a:r>
              <a:rPr lang="en-US" altLang="zh-CN" dirty="0">
                <a:latin typeface="微软雅黑" panose="020B0503020204020204" pitchFamily="34" charset="-122"/>
                <a:ea typeface="微软雅黑" panose="020B0503020204020204" pitchFamily="34" charset="-122"/>
                <a:sym typeface="+mn-ea"/>
              </a:rPr>
              <a:t>WiMAX</a:t>
            </a:r>
            <a:r>
              <a:rPr lang="zh-CN" altLang="en-US" dirty="0">
                <a:latin typeface="微软雅黑" panose="020B0503020204020204" pitchFamily="34" charset="-122"/>
                <a:ea typeface="微软雅黑" panose="020B0503020204020204" pitchFamily="34" charset="-122"/>
                <a:sym typeface="+mn-ea"/>
              </a:rPr>
              <a:t>不是一个移动通信系统的标准，只是一个无线城域网的技术。</a:t>
            </a:r>
            <a:endParaRPr lang="zh-CN" altLang="en-US" dirty="0">
              <a:latin typeface="微软雅黑" panose="020B0503020204020204" pitchFamily="34" charset="-122"/>
              <a:ea typeface="微软雅黑" panose="020B0503020204020204" pitchFamily="34" charset="-122"/>
            </a:endParaRPr>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marL="0" marR="0" indent="0" algn="l" defTabSz="1828800" rtl="0" eaLnBrk="1" fontAlgn="auto" latinLnBrk="0" hangingPunct="1">
              <a:lnSpc>
                <a:spcPct val="100000"/>
              </a:lnSpc>
              <a:spcBef>
                <a:spcPts val="0"/>
              </a:spcBef>
              <a:spcAft>
                <a:spcPts val="0"/>
              </a:spcAft>
              <a:buClrTx/>
              <a:buSzTx/>
              <a:buFontTx/>
              <a:buNone/>
              <a:defRPr/>
            </a:pPr>
            <a:r>
              <a:rPr lang="zh-CN" altLang="en-US" dirty="0"/>
              <a:t>市场领先的运营商会倾向于</a:t>
            </a:r>
            <a:r>
              <a:rPr lang="en-US" altLang="zh-CN" dirty="0"/>
              <a:t>FDD</a:t>
            </a:r>
            <a:r>
              <a:rPr lang="zh-CN" altLang="en-US" dirty="0"/>
              <a:t>组建覆盖网，在高话务密度区域用</a:t>
            </a:r>
            <a:r>
              <a:rPr lang="en-US" altLang="zh-CN" dirty="0"/>
              <a:t>TDD</a:t>
            </a:r>
            <a:r>
              <a:rPr lang="zh-CN" altLang="en-US" dirty="0"/>
              <a:t>来补忙；新近运营商可以选择低成本的</a:t>
            </a:r>
            <a:r>
              <a:rPr lang="en-US" altLang="zh-CN" dirty="0"/>
              <a:t>TDD</a:t>
            </a:r>
            <a:r>
              <a:rPr lang="zh-CN" altLang="en-US" dirty="0"/>
              <a:t>频段，来组建高话务区域专网，通过租用其他运营商的</a:t>
            </a:r>
            <a:r>
              <a:rPr lang="en-US" altLang="zh-CN" dirty="0"/>
              <a:t>FDD</a:t>
            </a:r>
            <a:r>
              <a:rPr lang="zh-CN" altLang="en-US" dirty="0"/>
              <a:t>覆盖网来降低投资成本。撇开技术的差异，</a:t>
            </a:r>
            <a:r>
              <a:rPr lang="en-US" altLang="zh-CN" dirty="0"/>
              <a:t>FDD/TDD</a:t>
            </a:r>
            <a:r>
              <a:rPr lang="zh-CN" altLang="en-US" dirty="0"/>
              <a:t>混合组网关键就是频谱利用率和使用成本的计较而已。</a:t>
            </a:r>
            <a:endParaRPr lang="en-US" altLang="zh-CN" dirty="0"/>
          </a:p>
          <a:p>
            <a:pPr marL="0" marR="0" indent="0" algn="l" defTabSz="1828800" rtl="0" eaLnBrk="1" fontAlgn="auto" latinLnBrk="0" hangingPunct="1">
              <a:lnSpc>
                <a:spcPct val="100000"/>
              </a:lnSpc>
              <a:spcBef>
                <a:spcPts val="0"/>
              </a:spcBef>
              <a:spcAft>
                <a:spcPts val="0"/>
              </a:spcAft>
              <a:buClrTx/>
              <a:buSzTx/>
              <a:buFontTx/>
              <a:buNone/>
              <a:defRPr/>
            </a:pPr>
            <a:r>
              <a:rPr lang="zh-CN" altLang="en-US" sz="2400" b="0" i="0" kern="1200" dirty="0">
                <a:solidFill>
                  <a:srgbClr val="FF0000"/>
                </a:solidFill>
                <a:effectLst/>
                <a:latin typeface="+mn-lt"/>
                <a:ea typeface="+mn-ea"/>
                <a:cs typeface="+mn-cs"/>
              </a:rPr>
              <a:t>香港</a:t>
            </a:r>
            <a:r>
              <a:rPr lang="en-US" altLang="zh-CN" sz="2400" b="0" i="0" kern="1200" dirty="0">
                <a:solidFill>
                  <a:srgbClr val="FF0000"/>
                </a:solidFill>
                <a:effectLst/>
                <a:latin typeface="+mn-lt"/>
                <a:ea typeface="+mn-ea"/>
                <a:cs typeface="+mn-cs"/>
              </a:rPr>
              <a:t>FDD</a:t>
            </a:r>
            <a:r>
              <a:rPr lang="zh-CN" altLang="en-US" sz="2400" b="0" i="0" kern="1200" dirty="0">
                <a:solidFill>
                  <a:srgbClr val="FF0000"/>
                </a:solidFill>
                <a:effectLst/>
                <a:latin typeface="+mn-lt"/>
                <a:ea typeface="+mn-ea"/>
                <a:cs typeface="+mn-cs"/>
              </a:rPr>
              <a:t>频谱，成交单价</a:t>
            </a:r>
            <a:r>
              <a:rPr lang="en-US" altLang="zh-CN" sz="2400" b="0" i="0" kern="1200" dirty="0">
                <a:solidFill>
                  <a:srgbClr val="FF0000"/>
                </a:solidFill>
                <a:effectLst/>
                <a:latin typeface="+mn-lt"/>
                <a:ea typeface="+mn-ea"/>
                <a:cs typeface="+mn-cs"/>
              </a:rPr>
              <a:t>3080</a:t>
            </a:r>
            <a:r>
              <a:rPr lang="zh-CN" altLang="en-US" sz="2400" b="0" i="0" kern="1200" dirty="0">
                <a:solidFill>
                  <a:srgbClr val="FF0000"/>
                </a:solidFill>
                <a:effectLst/>
                <a:latin typeface="+mn-lt"/>
                <a:ea typeface="+mn-ea"/>
                <a:cs typeface="+mn-cs"/>
              </a:rPr>
              <a:t>万元</a:t>
            </a:r>
            <a:r>
              <a:rPr lang="en-US" altLang="zh-CN" sz="2400" b="0" i="0" kern="1200" dirty="0">
                <a:solidFill>
                  <a:srgbClr val="FF0000"/>
                </a:solidFill>
                <a:effectLst/>
                <a:latin typeface="+mn-lt"/>
                <a:ea typeface="+mn-ea"/>
                <a:cs typeface="+mn-cs"/>
              </a:rPr>
              <a:t>/</a:t>
            </a:r>
            <a:r>
              <a:rPr lang="en-US" altLang="zh-CN" sz="2400" b="0" i="0" kern="1200" dirty="0" err="1">
                <a:solidFill>
                  <a:srgbClr val="FF0000"/>
                </a:solidFill>
                <a:effectLst/>
                <a:latin typeface="+mn-lt"/>
                <a:ea typeface="+mn-ea"/>
                <a:cs typeface="+mn-cs"/>
              </a:rPr>
              <a:t>Mhz</a:t>
            </a:r>
            <a:r>
              <a:rPr lang="zh-CN" altLang="en-US" sz="2400" b="0" i="0" kern="1200" dirty="0">
                <a:solidFill>
                  <a:srgbClr val="FF0000"/>
                </a:solidFill>
                <a:effectLst/>
                <a:latin typeface="+mn-lt"/>
                <a:ea typeface="+mn-ea"/>
                <a:cs typeface="+mn-cs"/>
              </a:rPr>
              <a:t>（</a:t>
            </a:r>
            <a:r>
              <a:rPr lang="en-US" altLang="zh-CN" sz="2400" b="0" i="0" kern="1200" dirty="0">
                <a:solidFill>
                  <a:srgbClr val="FF0000"/>
                </a:solidFill>
                <a:effectLst/>
                <a:latin typeface="+mn-lt"/>
                <a:ea typeface="+mn-ea"/>
                <a:cs typeface="+mn-cs"/>
              </a:rPr>
              <a:t>15</a:t>
            </a:r>
            <a:r>
              <a:rPr lang="zh-CN" altLang="en-US" sz="2400" b="0" i="0" kern="1200" dirty="0">
                <a:solidFill>
                  <a:srgbClr val="FF0000"/>
                </a:solidFill>
                <a:effectLst/>
                <a:latin typeface="+mn-lt"/>
                <a:ea typeface="+mn-ea"/>
                <a:cs typeface="+mn-cs"/>
              </a:rPr>
              <a:t>年），</a:t>
            </a:r>
            <a:r>
              <a:rPr lang="en-US" altLang="zh-CN" sz="2400" b="0" i="0" kern="1200" dirty="0">
                <a:solidFill>
                  <a:srgbClr val="FF0000"/>
                </a:solidFill>
                <a:effectLst/>
                <a:latin typeface="+mn-lt"/>
                <a:ea typeface="+mn-ea"/>
                <a:cs typeface="+mn-cs"/>
              </a:rPr>
              <a:t>TDD</a:t>
            </a:r>
            <a:r>
              <a:rPr lang="zh-CN" altLang="en-US" sz="2400" b="0" i="0" kern="1200" dirty="0">
                <a:solidFill>
                  <a:srgbClr val="FF0000"/>
                </a:solidFill>
                <a:effectLst/>
                <a:latin typeface="+mn-lt"/>
                <a:ea typeface="+mn-ea"/>
                <a:cs typeface="+mn-cs"/>
              </a:rPr>
              <a:t>频谱，成交单价</a:t>
            </a:r>
            <a:r>
              <a:rPr lang="en-US" altLang="zh-CN" sz="2400" b="0" i="0" kern="1200" dirty="0">
                <a:solidFill>
                  <a:srgbClr val="FF0000"/>
                </a:solidFill>
                <a:effectLst/>
                <a:latin typeface="+mn-lt"/>
                <a:ea typeface="+mn-ea"/>
                <a:cs typeface="+mn-cs"/>
              </a:rPr>
              <a:t>522</a:t>
            </a:r>
            <a:r>
              <a:rPr lang="zh-CN" altLang="en-US" sz="2400" b="0" i="0" kern="1200" dirty="0">
                <a:solidFill>
                  <a:srgbClr val="FF0000"/>
                </a:solidFill>
                <a:effectLst/>
                <a:latin typeface="+mn-lt"/>
                <a:ea typeface="+mn-ea"/>
                <a:cs typeface="+mn-cs"/>
              </a:rPr>
              <a:t>万元</a:t>
            </a:r>
            <a:r>
              <a:rPr lang="en-US" altLang="zh-CN" sz="2400" b="0" i="0" kern="1200" dirty="0">
                <a:solidFill>
                  <a:srgbClr val="FF0000"/>
                </a:solidFill>
                <a:effectLst/>
                <a:latin typeface="+mn-lt"/>
                <a:ea typeface="+mn-ea"/>
                <a:cs typeface="+mn-cs"/>
              </a:rPr>
              <a:t>/</a:t>
            </a:r>
            <a:r>
              <a:rPr lang="en-US" altLang="zh-CN" sz="2400" b="0" i="0" kern="1200" dirty="0" err="1">
                <a:solidFill>
                  <a:srgbClr val="FF0000"/>
                </a:solidFill>
                <a:effectLst/>
                <a:latin typeface="+mn-lt"/>
                <a:ea typeface="+mn-ea"/>
                <a:cs typeface="+mn-cs"/>
              </a:rPr>
              <a:t>Mhz</a:t>
            </a:r>
            <a:r>
              <a:rPr lang="zh-CN" altLang="en-US" sz="2400" b="0" i="0" kern="1200" dirty="0">
                <a:solidFill>
                  <a:srgbClr val="FF0000"/>
                </a:solidFill>
                <a:effectLst/>
                <a:latin typeface="+mn-lt"/>
                <a:ea typeface="+mn-ea"/>
                <a:cs typeface="+mn-cs"/>
              </a:rPr>
              <a:t>。</a:t>
            </a:r>
            <a:br>
              <a:rPr lang="zh-CN" altLang="en-US" dirty="0"/>
            </a:br>
            <a:r>
              <a:rPr lang="en-US" altLang="zh-CN" dirty="0"/>
              <a:t>https://www.zhihu.com/question/21340184</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WCDMA</a:t>
            </a:r>
            <a:r>
              <a:rPr lang="zh-CN" altLang="en-US" dirty="0"/>
              <a:t>：中国联通、日本、欧洲</a:t>
            </a:r>
            <a:endParaRPr lang="zh-CN" altLang="en-US" dirty="0"/>
          </a:p>
          <a:p>
            <a:pPr eaLnBrk="1" hangingPunct="1"/>
            <a:r>
              <a:rPr lang="en-US" altLang="zh-CN" dirty="0"/>
              <a:t>CDMA2000</a:t>
            </a:r>
            <a:r>
              <a:rPr lang="zh-CN" altLang="en-US" dirty="0"/>
              <a:t>：中国电信、韩国、美国高通</a:t>
            </a:r>
            <a:endParaRPr lang="zh-CN" altLang="en-US" dirty="0"/>
          </a:p>
          <a:p>
            <a:pPr eaLnBrk="1" hangingPunct="1"/>
            <a:r>
              <a:rPr lang="en-US" altLang="zh-CN" dirty="0"/>
              <a:t>TD-SCDMA</a:t>
            </a:r>
            <a:r>
              <a:rPr lang="zh-CN" altLang="en-US" dirty="0"/>
              <a:t>：中国移动、中国自主</a:t>
            </a:r>
            <a:endParaRPr lang="zh-CN" altLang="en-US" dirty="0"/>
          </a:p>
          <a:p>
            <a:pPr eaLnBrk="1" hangingPunct="1"/>
            <a:r>
              <a:rPr lang="en-US" altLang="zh-CN" dirty="0"/>
              <a:t>LTE</a:t>
            </a:r>
            <a:r>
              <a:rPr lang="zh-CN" altLang="en-US" dirty="0"/>
              <a:t>最高支持移动速度为</a:t>
            </a:r>
            <a:r>
              <a:rPr lang="en-US" altLang="zh-CN" dirty="0"/>
              <a:t>350KM/h</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zh-CN" altLang="zh-CN" kern="0" noProof="0" dirty="0" smtClean="0">
                <a:ln>
                  <a:noFill/>
                </a:ln>
                <a:solidFill>
                  <a:schemeClr val="tx1"/>
                </a:solidFill>
                <a:effectLst/>
                <a:uLnTx/>
                <a:uFillTx/>
                <a:sym typeface="+mn-ea"/>
              </a:rPr>
              <a:t>在第</a:t>
            </a:r>
            <a:r>
              <a:rPr kumimoji="1" lang="en-US" altLang="zh-CN" kern="0" noProof="0" dirty="0" smtClean="0">
                <a:ln>
                  <a:noFill/>
                </a:ln>
                <a:solidFill>
                  <a:schemeClr val="tx1"/>
                </a:solidFill>
                <a:effectLst/>
                <a:uLnTx/>
                <a:uFillTx/>
                <a:sym typeface="+mn-ea"/>
              </a:rPr>
              <a:t>1</a:t>
            </a:r>
            <a:r>
              <a:rPr kumimoji="1" lang="zh-CN" altLang="zh-CN" kern="0" noProof="0" dirty="0" smtClean="0">
                <a:ln>
                  <a:noFill/>
                </a:ln>
                <a:solidFill>
                  <a:schemeClr val="tx1"/>
                </a:solidFill>
                <a:effectLst/>
                <a:uLnTx/>
                <a:uFillTx/>
                <a:sym typeface="+mn-ea"/>
              </a:rPr>
              <a:t>阶段，他们沿着各自的发展道路在前进，相互之间在网络和业务上是独立的，只是互相需要对方的技术来支撑。</a:t>
            </a:r>
            <a:endParaRPr kumimoji="1" lang="zh-CN" altLang="zh-CN" kern="0" noProof="0" dirty="0" smtClean="0">
              <a:ln>
                <a:noFill/>
              </a:ln>
              <a:solidFill>
                <a:schemeClr val="tx1"/>
              </a:solidFill>
              <a:effectLst/>
              <a:uLnTx/>
              <a:uFillTx/>
              <a:sym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zh-CN" altLang="zh-CN" kern="0" noProof="0" dirty="0" smtClean="0">
                <a:ln>
                  <a:noFill/>
                </a:ln>
                <a:solidFill>
                  <a:schemeClr val="tx1"/>
                </a:solidFill>
                <a:effectLst/>
                <a:uLnTx/>
                <a:uFillTx/>
                <a:sym typeface="+mn-ea"/>
              </a:rPr>
              <a:t>在第</a:t>
            </a:r>
            <a:r>
              <a:rPr kumimoji="1" lang="en-US" altLang="zh-CN" kern="0" noProof="0" dirty="0" smtClean="0">
                <a:ln>
                  <a:noFill/>
                </a:ln>
                <a:solidFill>
                  <a:schemeClr val="tx1"/>
                </a:solidFill>
                <a:effectLst/>
                <a:uLnTx/>
                <a:uFillTx/>
                <a:sym typeface="+mn-ea"/>
              </a:rPr>
              <a:t>2</a:t>
            </a:r>
            <a:r>
              <a:rPr kumimoji="1" lang="zh-CN" altLang="zh-CN" kern="0" noProof="0" dirty="0" smtClean="0">
                <a:ln>
                  <a:noFill/>
                </a:ln>
                <a:solidFill>
                  <a:schemeClr val="tx1"/>
                </a:solidFill>
                <a:effectLst/>
                <a:uLnTx/>
                <a:uFillTx/>
                <a:sym typeface="+mn-ea"/>
              </a:rPr>
              <a:t>阶段，他们之间出现了融合，实现了互连、互通。</a:t>
            </a:r>
            <a:endParaRPr kumimoji="1" lang="zh-CN" altLang="zh-CN" kern="0" noProof="0" dirty="0" smtClean="0">
              <a:ln>
                <a:noFill/>
              </a:ln>
              <a:solidFill>
                <a:schemeClr val="tx1"/>
              </a:solidFill>
              <a:effectLst/>
              <a:uLnTx/>
              <a:uFillTx/>
              <a:sym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zh-CN" altLang="zh-CN" kern="0" noProof="0" dirty="0" smtClean="0">
                <a:ln>
                  <a:noFill/>
                </a:ln>
                <a:solidFill>
                  <a:schemeClr val="tx1"/>
                </a:solidFill>
                <a:effectLst/>
                <a:uLnTx/>
                <a:uFillTx/>
                <a:sym typeface="+mn-ea"/>
              </a:rPr>
              <a:t>在第</a:t>
            </a:r>
            <a:r>
              <a:rPr kumimoji="1" lang="en-US" altLang="zh-CN" kern="0" noProof="0" dirty="0" smtClean="0">
                <a:ln>
                  <a:noFill/>
                </a:ln>
                <a:solidFill>
                  <a:schemeClr val="tx1"/>
                </a:solidFill>
                <a:effectLst/>
                <a:uLnTx/>
                <a:uFillTx/>
                <a:sym typeface="+mn-ea"/>
              </a:rPr>
              <a:t>3</a:t>
            </a:r>
            <a:r>
              <a:rPr kumimoji="1" lang="zh-CN" altLang="zh-CN" kern="0" noProof="0" dirty="0" smtClean="0">
                <a:ln>
                  <a:noFill/>
                </a:ln>
                <a:solidFill>
                  <a:schemeClr val="tx1"/>
                </a:solidFill>
                <a:effectLst/>
                <a:uLnTx/>
                <a:uFillTx/>
                <a:sym typeface="+mn-ea"/>
              </a:rPr>
              <a:t>阶段，</a:t>
            </a:r>
            <a:r>
              <a:rPr kumimoji="1" lang="en-US" altLang="zh-CN" kern="0" noProof="0" dirty="0" smtClean="0">
                <a:ln>
                  <a:noFill/>
                </a:ln>
                <a:solidFill>
                  <a:schemeClr val="tx1"/>
                </a:solidFill>
                <a:effectLst/>
                <a:uLnTx/>
                <a:uFillTx/>
                <a:sym typeface="+mn-ea"/>
              </a:rPr>
              <a:t>3G</a:t>
            </a:r>
            <a:r>
              <a:rPr kumimoji="1" lang="zh-CN" altLang="zh-CN" kern="0" noProof="0" dirty="0" smtClean="0">
                <a:ln>
                  <a:noFill/>
                </a:ln>
                <a:solidFill>
                  <a:schemeClr val="tx1"/>
                </a:solidFill>
                <a:effectLst/>
                <a:uLnTx/>
                <a:uFillTx/>
                <a:sym typeface="+mn-ea"/>
              </a:rPr>
              <a:t>后期版本和</a:t>
            </a:r>
            <a:r>
              <a:rPr kumimoji="1" lang="en-US" altLang="zh-CN" kern="0" noProof="0" dirty="0" smtClean="0">
                <a:ln>
                  <a:noFill/>
                </a:ln>
                <a:solidFill>
                  <a:schemeClr val="tx1"/>
                </a:solidFill>
                <a:effectLst/>
                <a:uLnTx/>
                <a:uFillTx/>
                <a:sym typeface="+mn-ea"/>
              </a:rPr>
              <a:t>4G</a:t>
            </a:r>
            <a:r>
              <a:rPr kumimoji="1" lang="zh-CN" altLang="zh-CN" kern="0" noProof="0" dirty="0" smtClean="0">
                <a:ln>
                  <a:noFill/>
                </a:ln>
                <a:solidFill>
                  <a:schemeClr val="tx1"/>
                </a:solidFill>
                <a:effectLst/>
                <a:uLnTx/>
                <a:uFillTx/>
                <a:sym typeface="+mn-ea"/>
              </a:rPr>
              <a:t>的核心网目标是建立一个全</a:t>
            </a:r>
            <a:r>
              <a:rPr kumimoji="1" lang="en-US" altLang="zh-CN" kern="0" noProof="0" dirty="0" smtClean="0">
                <a:ln>
                  <a:noFill/>
                </a:ln>
                <a:solidFill>
                  <a:schemeClr val="tx1"/>
                </a:solidFill>
                <a:effectLst/>
                <a:uLnTx/>
                <a:uFillTx/>
                <a:sym typeface="+mn-ea"/>
              </a:rPr>
              <a:t>IP</a:t>
            </a:r>
            <a:r>
              <a:rPr kumimoji="1" lang="zh-CN" altLang="zh-CN" kern="0" noProof="0" dirty="0" smtClean="0">
                <a:ln>
                  <a:noFill/>
                </a:ln>
                <a:solidFill>
                  <a:schemeClr val="tx1"/>
                </a:solidFill>
                <a:effectLst/>
                <a:uLnTx/>
                <a:uFillTx/>
                <a:sym typeface="+mn-ea"/>
              </a:rPr>
              <a:t>网络，接入网也要逐步实现</a:t>
            </a:r>
            <a:r>
              <a:rPr kumimoji="1" lang="en-US" altLang="zh-CN" kern="0" noProof="0" dirty="0" smtClean="0">
                <a:ln>
                  <a:noFill/>
                </a:ln>
                <a:solidFill>
                  <a:schemeClr val="tx1"/>
                </a:solidFill>
                <a:effectLst/>
                <a:uLnTx/>
                <a:uFillTx/>
                <a:sym typeface="+mn-ea"/>
              </a:rPr>
              <a:t>IP</a:t>
            </a:r>
            <a:r>
              <a:rPr kumimoji="1" lang="zh-CN" altLang="zh-CN" kern="0" noProof="0" dirty="0" smtClean="0">
                <a:ln>
                  <a:noFill/>
                </a:ln>
                <a:solidFill>
                  <a:schemeClr val="tx1"/>
                </a:solidFill>
                <a:effectLst/>
                <a:uLnTx/>
                <a:uFillTx/>
                <a:sym typeface="+mn-ea"/>
              </a:rPr>
              <a:t>化；移动</a:t>
            </a:r>
            <a:r>
              <a:rPr kumimoji="1" lang="en-US" altLang="zh-CN" kern="0" noProof="0" dirty="0" err="1" smtClean="0">
                <a:ln>
                  <a:noFill/>
                </a:ln>
                <a:solidFill>
                  <a:schemeClr val="tx1"/>
                </a:solidFill>
                <a:effectLst/>
                <a:uLnTx/>
                <a:uFillTx/>
                <a:sym typeface="+mn-ea"/>
              </a:rPr>
              <a:t>WiMAX</a:t>
            </a:r>
            <a:r>
              <a:rPr kumimoji="1" lang="zh-CN" altLang="zh-CN" kern="0" noProof="0" dirty="0" smtClean="0">
                <a:ln>
                  <a:noFill/>
                </a:ln>
                <a:solidFill>
                  <a:schemeClr val="tx1"/>
                </a:solidFill>
                <a:effectLst/>
                <a:uLnTx/>
                <a:uFillTx/>
                <a:sym typeface="+mn-ea"/>
              </a:rPr>
              <a:t>需要在移动性、实时通信等方面进一步满足</a:t>
            </a:r>
            <a:r>
              <a:rPr kumimoji="1" lang="en-US" altLang="zh-CN" kern="0" noProof="0" dirty="0" smtClean="0">
                <a:ln>
                  <a:noFill/>
                </a:ln>
                <a:solidFill>
                  <a:schemeClr val="tx1"/>
                </a:solidFill>
                <a:effectLst/>
                <a:uLnTx/>
                <a:uFillTx/>
                <a:sym typeface="+mn-ea"/>
              </a:rPr>
              <a:t>4G</a:t>
            </a:r>
            <a:r>
              <a:rPr kumimoji="1" lang="zh-CN" altLang="zh-CN" kern="0" noProof="0" dirty="0" smtClean="0">
                <a:ln>
                  <a:noFill/>
                </a:ln>
                <a:solidFill>
                  <a:schemeClr val="tx1"/>
                </a:solidFill>
                <a:effectLst/>
                <a:uLnTx/>
                <a:uFillTx/>
                <a:sym typeface="+mn-ea"/>
              </a:rPr>
              <a:t>标准的要求。</a:t>
            </a:r>
            <a:endParaRPr kumimoji="1" lang="zh-CN" altLang="zh-CN" kern="0" noProof="0" dirty="0" smtClean="0">
              <a:ln>
                <a:noFill/>
              </a:ln>
              <a:solidFill>
                <a:schemeClr val="tx1"/>
              </a:solidFill>
              <a:effectLst/>
              <a:uLnTx/>
              <a:uFillTx/>
              <a:sym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zh-CN" altLang="zh-CN" kern="0" noProof="0" dirty="0" smtClean="0">
                <a:ln>
                  <a:noFill/>
                </a:ln>
                <a:solidFill>
                  <a:schemeClr val="tx1"/>
                </a:solidFill>
                <a:effectLst/>
                <a:uLnTx/>
                <a:uFillTx/>
                <a:sym typeface="+mn-ea"/>
              </a:rPr>
              <a:t>移动通信与计算机网络通信的融合主要体现在技术融合、业务融合和网络融合三个方面。</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t>MTSO:</a:t>
            </a:r>
            <a:r>
              <a:rPr lang="en-US" altLang="zh-CN" b="1" dirty="0"/>
              <a:t> </a:t>
            </a:r>
            <a:r>
              <a:rPr lang="en-US" altLang="zh-CN" dirty="0"/>
              <a:t>Mobile Telephone Switching Office</a:t>
            </a:r>
            <a:endParaRPr lang="en-US" altLang="zh-CN" dirty="0"/>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b="1" dirty="0"/>
              <a:t>纯</a:t>
            </a:r>
            <a:r>
              <a:rPr lang="en-US" altLang="zh-CN" b="1" dirty="0"/>
              <a:t>IP</a:t>
            </a:r>
            <a:r>
              <a:rPr lang="zh-CN" altLang="en-US" b="1" dirty="0"/>
              <a:t>架构：基于分组，可确保通道的最大利用率，但是时效性没有电路交换好</a:t>
            </a:r>
            <a:endParaRPr lang="zh-CN" altLang="en-US" b="1" dirty="0"/>
          </a:p>
          <a:p>
            <a:pPr eaLnBrk="1" hangingPunct="1"/>
            <a:r>
              <a:rPr lang="zh-CN" altLang="en-US" b="1" dirty="0"/>
              <a:t>电路交换为主架构：通话时间均将保持占用该信道，占用时其他话路对该信道不产生干扰，该种交换确保实时性</a:t>
            </a:r>
            <a:endParaRPr lang="zh-CN" altLang="en-US" b="1"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zh-CN" altLang="en-US" dirty="0"/>
              <a:t>频谱效率：净比特率（有用信息速率，不包括纠错码）或最大吞吐量除以通信信道或数据链路的带宽（单位：赫兹）</a:t>
            </a:r>
            <a:endParaRPr lang="en-US" altLang="zh-CN" dirty="0"/>
          </a:p>
          <a:p>
            <a:pPr eaLnBrk="1" hangingPunct="1"/>
            <a:r>
              <a:rPr lang="zh-CN" altLang="en-US" dirty="0"/>
              <a:t>上行速率慢：</a:t>
            </a:r>
            <a:r>
              <a:rPr lang="en-US" altLang="zh-CN" dirty="0"/>
              <a:t>1</a:t>
            </a:r>
            <a:r>
              <a:rPr lang="zh-CN" altLang="en-US" dirty="0"/>
              <a:t>应用需求；</a:t>
            </a:r>
            <a:r>
              <a:rPr lang="en-US" altLang="zh-CN" dirty="0"/>
              <a:t>2</a:t>
            </a:r>
            <a:r>
              <a:rPr lang="zh-CN" altLang="en-US" dirty="0"/>
              <a:t>线束集中产生的干扰</a:t>
            </a:r>
            <a:endParaRPr lang="zh-CN" altLang="en-US" dirty="0"/>
          </a:p>
          <a:p>
            <a:pPr marL="0" marR="0" indent="0" algn="l" defTabSz="1828800" rtl="0" eaLnBrk="1" fontAlgn="auto" latinLnBrk="0" hangingPunct="1">
              <a:lnSpc>
                <a:spcPct val="100000"/>
              </a:lnSpc>
              <a:spcBef>
                <a:spcPts val="0"/>
              </a:spcBef>
              <a:spcAft>
                <a:spcPts val="0"/>
              </a:spcAft>
              <a:buClrTx/>
              <a:buSzTx/>
              <a:buFontTx/>
              <a:buNone/>
              <a:defRPr/>
            </a:pPr>
            <a:endParaRPr lang="zh-CN" altLang="en-US"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t>MIMO</a:t>
            </a:r>
            <a:r>
              <a:rPr lang="zh-CN" altLang="en-US" dirty="0"/>
              <a:t>：</a:t>
            </a:r>
            <a:r>
              <a:rPr lang="en-US" altLang="zh-CN" dirty="0"/>
              <a:t>Multiple-Input Multiple-Output</a:t>
            </a:r>
            <a:endParaRPr lang="en-US" altLang="zh-CN"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铱星系统是美国于</a:t>
            </a:r>
            <a:r>
              <a:rPr lang="en-US" altLang="zh-CN" kern="100" dirty="0">
                <a:effectLst/>
                <a:latin typeface="微软雅黑" panose="020B0503020204020204" pitchFamily="34" charset="-122"/>
                <a:ea typeface="微软雅黑" panose="020B0503020204020204" pitchFamily="34" charset="-122"/>
                <a:sym typeface="+mn-ea"/>
              </a:rPr>
              <a:t>1987</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年提出的第一代全球卫星移动通信系统。初期设计认为全球性卫星移动通信系统必须在天空上设置</a:t>
            </a:r>
            <a:r>
              <a:rPr lang="en-US" altLang="zh-CN" kern="100" dirty="0">
                <a:effectLst/>
                <a:latin typeface="微软雅黑" panose="020B0503020204020204" pitchFamily="34" charset="-122"/>
                <a:ea typeface="微软雅黑" panose="020B0503020204020204" pitchFamily="34" charset="-122"/>
                <a:sym typeface="+mn-ea"/>
              </a:rPr>
              <a:t>7</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条卫星运行轨道（低轨道），每条轨道上均匀分布</a:t>
            </a:r>
            <a:r>
              <a:rPr lang="en-US" altLang="zh-CN" kern="100" dirty="0">
                <a:effectLst/>
                <a:latin typeface="微软雅黑" panose="020B0503020204020204" pitchFamily="34" charset="-122"/>
                <a:ea typeface="微软雅黑" panose="020B0503020204020204" pitchFamily="34" charset="-122"/>
                <a:sym typeface="+mn-ea"/>
              </a:rPr>
              <a:t>11</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颗卫星，组成一个完整的卫星移动通信的星座系统。由于它们就像化学元素铱（</a:t>
            </a:r>
            <a:r>
              <a:rPr lang="en-US" altLang="zh-CN" kern="100" dirty="0" err="1">
                <a:effectLst/>
                <a:latin typeface="微软雅黑" panose="020B0503020204020204" pitchFamily="34" charset="-122"/>
                <a:ea typeface="微软雅黑" panose="020B0503020204020204" pitchFamily="34" charset="-122"/>
                <a:sym typeface="+mn-ea"/>
              </a:rPr>
              <a:t>Ir</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）原子核外的</a:t>
            </a:r>
            <a:r>
              <a:rPr lang="en-US" altLang="zh-CN" kern="100" dirty="0">
                <a:effectLst/>
                <a:latin typeface="微软雅黑" panose="020B0503020204020204" pitchFamily="34" charset="-122"/>
                <a:ea typeface="微软雅黑" panose="020B0503020204020204" pitchFamily="34" charset="-122"/>
                <a:sym typeface="+mn-ea"/>
              </a:rPr>
              <a:t>77</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个电子围绕其运转一样，所以该卫星移动通信系统被称为铱星系统。</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p>
            <a:pPr eaLnBrk="1" hangingPunct="1"/>
            <a:r>
              <a:rPr lang="zh-CN" altLang="en-US" b="1" kern="100" dirty="0">
                <a:solidFill>
                  <a:schemeClr val="tx1"/>
                </a:solidFill>
                <a:effectLst/>
                <a:latin typeface="微软雅黑" panose="020B0503020204020204" pitchFamily="34" charset="-122"/>
                <a:ea typeface="微软雅黑" panose="020B0503020204020204" pitchFamily="34" charset="-122"/>
                <a:sym typeface="+mn-ea"/>
              </a:rPr>
              <a:t>问题：</a:t>
            </a:r>
            <a:endParaRPr lang="en-US" altLang="zh-CN" b="1" kern="100" dirty="0">
              <a:solidFill>
                <a:schemeClr val="tx1"/>
              </a:solidFill>
              <a:effectLst/>
              <a:latin typeface="微软雅黑" panose="020B0503020204020204" pitchFamily="34" charset="-122"/>
              <a:ea typeface="微软雅黑" panose="020B0503020204020204" pitchFamily="34" charset="-122"/>
            </a:endParaRPr>
          </a:p>
          <a:p>
            <a:pPr indent="254000" algn="just">
              <a:lnSpc>
                <a:spcPct val="150000"/>
              </a:lnSpc>
            </a:pPr>
            <a:r>
              <a:rPr lang="zh-CN" altLang="zh-CN" kern="100" dirty="0">
                <a:solidFill>
                  <a:schemeClr val="tx1"/>
                </a:solidFill>
                <a:effectLst/>
                <a:latin typeface="微软雅黑" panose="020B0503020204020204" pitchFamily="34" charset="-122"/>
                <a:ea typeface="微软雅黑" panose="020B0503020204020204" pitchFamily="34" charset="-122"/>
                <a:sym typeface="+mn-ea"/>
              </a:rPr>
              <a:t>价格昂贵、室内无法使用、终</a:t>
            </a:r>
            <a:r>
              <a:rPr lang="zh-CN" altLang="zh-CN" kern="100" spc="10" dirty="0">
                <a:solidFill>
                  <a:schemeClr val="tx1"/>
                </a:solidFill>
                <a:effectLst/>
                <a:latin typeface="微软雅黑" panose="020B0503020204020204" pitchFamily="34" charset="-122"/>
                <a:ea typeface="微软雅黑" panose="020B0503020204020204" pitchFamily="34" charset="-122"/>
                <a:sym typeface="+mn-ea"/>
              </a:rPr>
              <a:t>端过于笨重而使用不便、通信质量不佳等，在通信市场上遭受了“冷遇”。系统用户最多时才</a:t>
            </a:r>
            <a:r>
              <a:rPr lang="en-US" altLang="zh-CN" kern="100" spc="10" dirty="0">
                <a:solidFill>
                  <a:schemeClr val="tx1"/>
                </a:solidFill>
                <a:effectLst/>
                <a:latin typeface="微软雅黑" panose="020B0503020204020204" pitchFamily="34" charset="-122"/>
                <a:ea typeface="微软雅黑" panose="020B0503020204020204" pitchFamily="34" charset="-122"/>
                <a:sym typeface="+mn-ea"/>
              </a:rPr>
              <a:t>5.5</a:t>
            </a:r>
            <a:r>
              <a:rPr lang="zh-CN" altLang="zh-CN" kern="100" spc="10" dirty="0">
                <a:solidFill>
                  <a:schemeClr val="tx1"/>
                </a:solidFill>
                <a:effectLst/>
                <a:latin typeface="微软雅黑" panose="020B0503020204020204" pitchFamily="34" charset="-122"/>
                <a:ea typeface="微软雅黑" panose="020B0503020204020204" pitchFamily="34" charset="-122"/>
                <a:sym typeface="+mn-ea"/>
              </a:rPr>
              <a:t>万户，而据估算它必须发展到</a:t>
            </a:r>
            <a:r>
              <a:rPr lang="en-US" altLang="zh-CN" kern="100" spc="10" dirty="0">
                <a:solidFill>
                  <a:schemeClr val="tx1"/>
                </a:solidFill>
                <a:effectLst/>
                <a:latin typeface="微软雅黑" panose="020B0503020204020204" pitchFamily="34" charset="-122"/>
                <a:ea typeface="微软雅黑" panose="020B0503020204020204" pitchFamily="34" charset="-122"/>
                <a:sym typeface="+mn-ea"/>
              </a:rPr>
              <a:t>50</a:t>
            </a:r>
            <a:r>
              <a:rPr lang="zh-CN" altLang="zh-CN" kern="100" spc="10" dirty="0">
                <a:solidFill>
                  <a:schemeClr val="tx1"/>
                </a:solidFill>
                <a:effectLst/>
                <a:latin typeface="微软雅黑" panose="020B0503020204020204" pitchFamily="34" charset="-122"/>
                <a:ea typeface="微软雅黑" panose="020B0503020204020204" pitchFamily="34" charset="-122"/>
                <a:sym typeface="+mn-ea"/>
              </a:rPr>
              <a:t>万用户才能盈利。由于巨大的研发费用和系统建设费用，铱星系统背上了沉重的债务负担，整个铱星系统耗资达</a:t>
            </a:r>
            <a:r>
              <a:rPr lang="en-US" altLang="zh-CN" kern="100" spc="10" dirty="0">
                <a:solidFill>
                  <a:schemeClr val="tx1"/>
                </a:solidFill>
                <a:effectLst/>
                <a:latin typeface="微软雅黑" panose="020B0503020204020204" pitchFamily="34" charset="-122"/>
                <a:ea typeface="微软雅黑" panose="020B0503020204020204" pitchFamily="34" charset="-122"/>
                <a:sym typeface="+mn-ea"/>
              </a:rPr>
              <a:t>50</a:t>
            </a:r>
            <a:r>
              <a:rPr lang="zh-CN" altLang="zh-CN" kern="100" spc="10" dirty="0">
                <a:solidFill>
                  <a:schemeClr val="tx1"/>
                </a:solidFill>
                <a:effectLst/>
                <a:latin typeface="微软雅黑" panose="020B0503020204020204" pitchFamily="34" charset="-122"/>
                <a:ea typeface="微软雅黑" panose="020B0503020204020204" pitchFamily="34" charset="-122"/>
                <a:sym typeface="+mn-ea"/>
              </a:rPr>
              <a:t>多亿美元，每年仅系统的维护费就要几亿美元。</a:t>
            </a:r>
            <a:r>
              <a:rPr lang="en-US" altLang="zh-CN" kern="100" spc="10" dirty="0">
                <a:solidFill>
                  <a:schemeClr val="tx1"/>
                </a:solidFill>
                <a:effectLst/>
                <a:latin typeface="微软雅黑" panose="020B0503020204020204" pitchFamily="34" charset="-122"/>
                <a:ea typeface="微软雅黑" panose="020B0503020204020204" pitchFamily="34" charset="-122"/>
                <a:sym typeface="+mn-ea"/>
              </a:rPr>
              <a:t>2000</a:t>
            </a:r>
            <a:r>
              <a:rPr lang="zh-CN" altLang="zh-CN" kern="100" spc="10" dirty="0">
                <a:solidFill>
                  <a:schemeClr val="tx1"/>
                </a:solidFill>
                <a:effectLst/>
                <a:latin typeface="微软雅黑" panose="020B0503020204020204" pitchFamily="34" charset="-122"/>
                <a:ea typeface="微软雅黑" panose="020B0503020204020204" pitchFamily="34" charset="-122"/>
                <a:sym typeface="+mn-ea"/>
              </a:rPr>
              <a:t>年</a:t>
            </a:r>
            <a:r>
              <a:rPr lang="en-US" altLang="zh-CN" kern="100" spc="10" dirty="0">
                <a:solidFill>
                  <a:schemeClr val="tx1"/>
                </a:solidFill>
                <a:effectLst/>
                <a:latin typeface="微软雅黑" panose="020B0503020204020204" pitchFamily="34" charset="-122"/>
                <a:ea typeface="微软雅黑" panose="020B0503020204020204" pitchFamily="34" charset="-122"/>
                <a:sym typeface="+mn-ea"/>
              </a:rPr>
              <a:t>3</a:t>
            </a:r>
            <a:r>
              <a:rPr lang="zh-CN" altLang="zh-CN" kern="100" spc="10" dirty="0">
                <a:solidFill>
                  <a:schemeClr val="tx1"/>
                </a:solidFill>
                <a:effectLst/>
                <a:latin typeface="微软雅黑" panose="020B0503020204020204" pitchFamily="34" charset="-122"/>
                <a:ea typeface="微软雅黑" panose="020B0503020204020204" pitchFamily="34" charset="-122"/>
                <a:sym typeface="+mn-ea"/>
              </a:rPr>
              <a:t>月，铱星系统</a:t>
            </a:r>
            <a:r>
              <a:rPr lang="zh-CN" altLang="zh-CN" kern="100" dirty="0">
                <a:solidFill>
                  <a:schemeClr val="tx1"/>
                </a:solidFill>
                <a:effectLst/>
                <a:latin typeface="微软雅黑" panose="020B0503020204020204" pitchFamily="34" charset="-122"/>
                <a:ea typeface="微软雅黑" panose="020B0503020204020204" pitchFamily="34" charset="-122"/>
                <a:sym typeface="+mn-ea"/>
              </a:rPr>
              <a:t>背负</a:t>
            </a:r>
            <a:r>
              <a:rPr lang="en-US" altLang="zh-CN" kern="100" dirty="0">
                <a:solidFill>
                  <a:schemeClr val="tx1"/>
                </a:solidFill>
                <a:effectLst/>
                <a:latin typeface="微软雅黑" panose="020B0503020204020204" pitchFamily="34" charset="-122"/>
                <a:ea typeface="微软雅黑" panose="020B0503020204020204" pitchFamily="34" charset="-122"/>
                <a:sym typeface="+mn-ea"/>
              </a:rPr>
              <a:t>40</a:t>
            </a:r>
            <a:r>
              <a:rPr lang="zh-CN" altLang="zh-CN" kern="100" dirty="0">
                <a:solidFill>
                  <a:schemeClr val="tx1"/>
                </a:solidFill>
                <a:effectLst/>
                <a:latin typeface="微软雅黑" panose="020B0503020204020204" pitchFamily="34" charset="-122"/>
                <a:ea typeface="微软雅黑" panose="020B0503020204020204" pitchFamily="34" charset="-122"/>
                <a:sym typeface="+mn-ea"/>
              </a:rPr>
              <a:t>多亿美元的债务正式破产。铱星系统在</a:t>
            </a:r>
            <a:r>
              <a:rPr lang="en-US" altLang="zh-CN" kern="100" dirty="0">
                <a:solidFill>
                  <a:schemeClr val="tx1"/>
                </a:solidFill>
                <a:effectLst/>
                <a:latin typeface="微软雅黑" panose="020B0503020204020204" pitchFamily="34" charset="-122"/>
                <a:ea typeface="微软雅黑" panose="020B0503020204020204" pitchFamily="34" charset="-122"/>
                <a:sym typeface="+mn-ea"/>
              </a:rPr>
              <a:t>2001</a:t>
            </a:r>
            <a:r>
              <a:rPr lang="zh-CN" altLang="zh-CN" kern="100" dirty="0">
                <a:solidFill>
                  <a:schemeClr val="tx1"/>
                </a:solidFill>
                <a:effectLst/>
                <a:latin typeface="微软雅黑" panose="020B0503020204020204" pitchFamily="34" charset="-122"/>
                <a:ea typeface="微软雅黑" panose="020B0503020204020204" pitchFamily="34" charset="-122"/>
                <a:sym typeface="+mn-ea"/>
              </a:rPr>
              <a:t>年接受新注资后“起死回生”，目前美国军方是其主要客户。</a:t>
            </a:r>
            <a:endParaRPr lang="zh-CN" altLang="zh-CN" kern="1000" dirty="0">
              <a:solidFill>
                <a:schemeClr val="tx1"/>
              </a:solidFill>
              <a:effectLst/>
              <a:latin typeface="微软雅黑" panose="020B0503020204020204" pitchFamily="34" charset="-122"/>
              <a:ea typeface="微软雅黑" panose="020B0503020204020204" pitchFamily="34"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WMAN-SC</a:t>
            </a:r>
            <a:r>
              <a:rPr lang="zh-CN" altLang="en-US" dirty="0"/>
              <a:t>为</a:t>
            </a:r>
            <a:r>
              <a:rPr lang="en-US" altLang="zh-CN" dirty="0"/>
              <a:t>LOS</a:t>
            </a:r>
            <a:r>
              <a:rPr lang="zh-CN" altLang="en-US" dirty="0"/>
              <a:t>；</a:t>
            </a:r>
            <a:r>
              <a:rPr lang="en-US" altLang="zh-CN" dirty="0"/>
              <a:t>WMAN-</a:t>
            </a:r>
            <a:r>
              <a:rPr lang="en-US" altLang="zh-CN" dirty="0" err="1"/>
              <a:t>SCa</a:t>
            </a:r>
            <a:r>
              <a:rPr lang="zh-CN" altLang="en-US" dirty="0"/>
              <a:t>为</a:t>
            </a:r>
            <a:r>
              <a:rPr lang="en-US" altLang="zh-CN" dirty="0"/>
              <a:t>NLOS(Non Line of Sight)</a:t>
            </a:r>
            <a:endParaRPr lang="en-US" altLang="zh-CN" dirty="0"/>
          </a:p>
          <a:p>
            <a:pPr eaLnBrk="1" hangingPunct="1"/>
            <a:r>
              <a:rPr lang="en-US" altLang="zh-CN" sz="2400" b="0" i="0" kern="1200" dirty="0">
                <a:solidFill>
                  <a:srgbClr val="FF0000"/>
                </a:solidFill>
                <a:effectLst/>
                <a:latin typeface="+mn-lt"/>
                <a:ea typeface="+mn-ea"/>
                <a:cs typeface="+mn-cs"/>
              </a:rPr>
              <a:t>ARQ: Automatic Repeat Request</a:t>
            </a:r>
            <a:endParaRPr lang="en-US" altLang="zh-CN" sz="2400" b="0" i="0" kern="1200" dirty="0">
              <a:solidFill>
                <a:srgbClr val="FF0000"/>
              </a:solidFill>
              <a:effectLst/>
              <a:latin typeface="+mn-lt"/>
              <a:ea typeface="+mn-ea"/>
              <a:cs typeface="+mn-cs"/>
            </a:endParaRPr>
          </a:p>
          <a:p>
            <a:pPr eaLnBrk="1" hangingPunct="1"/>
            <a:r>
              <a:rPr lang="en-US" altLang="zh-CN" sz="2400" b="0" i="0" kern="1200" dirty="0">
                <a:solidFill>
                  <a:srgbClr val="FF0000"/>
                </a:solidFill>
                <a:effectLst/>
                <a:latin typeface="+mn-lt"/>
                <a:ea typeface="+mn-ea"/>
                <a:cs typeface="+mn-cs"/>
              </a:rPr>
              <a:t>OFDM</a:t>
            </a:r>
            <a:r>
              <a:rPr lang="zh-CN" altLang="en-US" sz="2400" b="0" i="0" kern="1200" dirty="0">
                <a:solidFill>
                  <a:srgbClr val="FF0000"/>
                </a:solidFill>
                <a:effectLst/>
                <a:latin typeface="+mn-lt"/>
                <a:ea typeface="+mn-ea"/>
                <a:cs typeface="+mn-cs"/>
              </a:rPr>
              <a:t>：</a:t>
            </a:r>
            <a:r>
              <a:rPr lang="en-US" altLang="zh-CN" sz="2400" b="0" i="0" kern="1200" dirty="0">
                <a:solidFill>
                  <a:srgbClr val="FF0000"/>
                </a:solidFill>
                <a:effectLst/>
                <a:latin typeface="+mn-lt"/>
                <a:ea typeface="+mn-ea"/>
                <a:cs typeface="+mn-cs"/>
              </a:rPr>
              <a:t>Orthogonal Frequency Division Multiplexing</a:t>
            </a:r>
            <a:r>
              <a:rPr lang="zh-CN" altLang="en-US" sz="2400" b="0" i="0" kern="1200" dirty="0">
                <a:solidFill>
                  <a:srgbClr val="FF0000"/>
                </a:solidFill>
                <a:effectLst/>
                <a:latin typeface="+mn-lt"/>
                <a:ea typeface="+mn-ea"/>
                <a:cs typeface="+mn-cs"/>
              </a:rPr>
              <a:t>，正交频分复用</a:t>
            </a:r>
            <a:endParaRPr lang="en-US" altLang="zh-CN" sz="2400" b="0" i="0" kern="1200" dirty="0">
              <a:solidFill>
                <a:srgbClr val="FF0000"/>
              </a:solidFill>
              <a:effectLst/>
              <a:latin typeface="+mn-lt"/>
              <a:ea typeface="+mn-ea"/>
              <a:cs typeface="+mn-cs"/>
            </a:endParaRPr>
          </a:p>
          <a:p>
            <a:pPr eaLnBrk="1" hangingPunct="1"/>
            <a:r>
              <a:rPr lang="en-US" altLang="zh-CN" sz="2400" b="0" i="0" kern="1200" dirty="0">
                <a:solidFill>
                  <a:srgbClr val="FF0000"/>
                </a:solidFill>
                <a:effectLst/>
                <a:latin typeface="+mn-lt"/>
                <a:ea typeface="+mn-ea"/>
                <a:cs typeface="+mn-cs"/>
              </a:rPr>
              <a:t>AAS</a:t>
            </a:r>
            <a:r>
              <a:rPr lang="zh-CN" altLang="en-US" sz="2400" b="0" i="0" kern="1200" dirty="0">
                <a:solidFill>
                  <a:srgbClr val="FF0000"/>
                </a:solidFill>
                <a:effectLst/>
                <a:latin typeface="+mn-lt"/>
                <a:ea typeface="+mn-ea"/>
                <a:cs typeface="+mn-cs"/>
              </a:rPr>
              <a:t>：</a:t>
            </a:r>
            <a:r>
              <a:rPr lang="en-US" altLang="zh-CN" sz="2400" b="0" i="0" kern="1200" dirty="0">
                <a:solidFill>
                  <a:srgbClr val="FF0000"/>
                </a:solidFill>
                <a:effectLst/>
                <a:latin typeface="+mn-lt"/>
                <a:ea typeface="+mn-ea"/>
                <a:cs typeface="+mn-cs"/>
              </a:rPr>
              <a:t>Adaptive Antenna System</a:t>
            </a:r>
            <a:r>
              <a:rPr lang="zh-CN" altLang="en-US" sz="2400" b="0" i="0" kern="1200" dirty="0">
                <a:solidFill>
                  <a:srgbClr val="FF0000"/>
                </a:solidFill>
                <a:effectLst/>
                <a:latin typeface="+mn-lt"/>
                <a:ea typeface="+mn-ea"/>
                <a:cs typeface="+mn-cs"/>
              </a:rPr>
              <a:t>，自适应天线系统</a:t>
            </a:r>
            <a:endParaRPr lang="en-US" altLang="zh-CN" sz="2400" b="0" i="0" kern="1200" dirty="0">
              <a:solidFill>
                <a:srgbClr val="FF0000"/>
              </a:solidFill>
              <a:effectLst/>
              <a:latin typeface="+mn-lt"/>
              <a:ea typeface="+mn-ea"/>
              <a:cs typeface="+mn-cs"/>
            </a:endParaRPr>
          </a:p>
          <a:p>
            <a:pPr eaLnBrk="1" hangingPunct="1"/>
            <a:r>
              <a:rPr lang="en-US" altLang="zh-CN" dirty="0"/>
              <a:t>STC</a:t>
            </a:r>
            <a:r>
              <a:rPr lang="zh-CN" altLang="en-US" dirty="0"/>
              <a:t>：</a:t>
            </a:r>
            <a:r>
              <a:rPr lang="en-US" altLang="zh-CN" dirty="0"/>
              <a:t>Space</a:t>
            </a:r>
            <a:r>
              <a:rPr lang="en-US" altLang="zh-CN" baseline="0" dirty="0"/>
              <a:t> Time Coding</a:t>
            </a:r>
            <a:r>
              <a:rPr lang="zh-CN" altLang="en-US" baseline="0" dirty="0"/>
              <a:t>，空时编码</a:t>
            </a:r>
            <a:endParaRPr lang="en-US" altLang="zh-CN" dirty="0"/>
          </a:p>
          <a:p>
            <a:pPr eaLnBrk="1" hangingPunct="1"/>
            <a:r>
              <a:rPr lang="en-US" altLang="zh-CN" dirty="0">
                <a:sym typeface="+mn-ea"/>
              </a:rPr>
              <a:t>802.16</a:t>
            </a:r>
            <a:r>
              <a:rPr lang="zh-CN" altLang="en-US" dirty="0">
                <a:sym typeface="+mn-ea"/>
              </a:rPr>
              <a:t>支持时分双工（</a:t>
            </a:r>
            <a:r>
              <a:rPr lang="en-US" altLang="zh-CN" dirty="0">
                <a:sym typeface="+mn-ea"/>
              </a:rPr>
              <a:t>TDD</a:t>
            </a:r>
            <a:r>
              <a:rPr lang="zh-CN" altLang="en-US" dirty="0">
                <a:sym typeface="+mn-ea"/>
              </a:rPr>
              <a:t>）和频分双工（</a:t>
            </a:r>
            <a:r>
              <a:rPr lang="en-US" altLang="zh-CN" dirty="0">
                <a:sym typeface="+mn-ea"/>
              </a:rPr>
              <a:t>FDD</a:t>
            </a:r>
            <a:r>
              <a:rPr lang="zh-CN" altLang="en-US" dirty="0">
                <a:sym typeface="+mn-ea"/>
              </a:rPr>
              <a:t>）两种双工模式 。</a:t>
            </a:r>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b="0" i="0" kern="1200" dirty="0">
                <a:solidFill>
                  <a:srgbClr val="FF0000"/>
                </a:solidFill>
                <a:effectLst/>
                <a:latin typeface="+mn-lt"/>
                <a:ea typeface="+mn-ea"/>
                <a:cs typeface="+mn-cs"/>
              </a:rPr>
              <a:t>欧洲伽利略系统有 </a:t>
            </a:r>
            <a:r>
              <a:rPr lang="en-US" altLang="zh-CN" sz="2400" b="0" i="0" kern="1200" dirty="0">
                <a:solidFill>
                  <a:srgbClr val="FF0000"/>
                </a:solidFill>
                <a:effectLst/>
                <a:latin typeface="+mn-lt"/>
                <a:ea typeface="+mn-ea"/>
                <a:cs typeface="+mn-cs"/>
              </a:rPr>
              <a:t>22 </a:t>
            </a:r>
            <a:r>
              <a:rPr lang="zh-CN" altLang="en-US" sz="2400" b="0" i="0" kern="1200" dirty="0">
                <a:solidFill>
                  <a:srgbClr val="FF0000"/>
                </a:solidFill>
                <a:effectLst/>
                <a:latin typeface="+mn-lt"/>
                <a:ea typeface="+mn-ea"/>
                <a:cs typeface="+mn-cs"/>
              </a:rPr>
              <a:t>颗定位卫星，俄罗斯 </a:t>
            </a:r>
            <a:r>
              <a:rPr lang="en-US" altLang="zh-CN" sz="2400" b="0" i="0" kern="1200" dirty="0">
                <a:solidFill>
                  <a:srgbClr val="FF0000"/>
                </a:solidFill>
                <a:effectLst/>
                <a:latin typeface="+mn-lt"/>
                <a:ea typeface="+mn-ea"/>
                <a:cs typeface="+mn-cs"/>
              </a:rPr>
              <a:t>GLONASS </a:t>
            </a:r>
            <a:r>
              <a:rPr lang="zh-CN" altLang="en-US" sz="2400" b="0" i="0" kern="1200" dirty="0">
                <a:solidFill>
                  <a:srgbClr val="FF0000"/>
                </a:solidFill>
                <a:effectLst/>
                <a:latin typeface="+mn-lt"/>
                <a:ea typeface="+mn-ea"/>
                <a:cs typeface="+mn-cs"/>
              </a:rPr>
              <a:t>系统有 </a:t>
            </a:r>
            <a:r>
              <a:rPr lang="en-US" altLang="zh-CN" sz="2400" b="0" i="0" kern="1200" dirty="0">
                <a:solidFill>
                  <a:srgbClr val="FF0000"/>
                </a:solidFill>
                <a:effectLst/>
                <a:latin typeface="+mn-lt"/>
                <a:ea typeface="+mn-ea"/>
                <a:cs typeface="+mn-cs"/>
              </a:rPr>
              <a:t>24 </a:t>
            </a:r>
            <a:r>
              <a:rPr lang="zh-CN" altLang="en-US" sz="2400" b="0" i="0" kern="1200" dirty="0">
                <a:solidFill>
                  <a:srgbClr val="FF0000"/>
                </a:solidFill>
                <a:effectLst/>
                <a:latin typeface="+mn-lt"/>
                <a:ea typeface="+mn-ea"/>
                <a:cs typeface="+mn-cs"/>
              </a:rPr>
              <a:t>颗卫星，美国 </a:t>
            </a:r>
            <a:r>
              <a:rPr lang="en-US" altLang="zh-CN" sz="2400" b="0" i="0" kern="1200" dirty="0">
                <a:solidFill>
                  <a:srgbClr val="FF0000"/>
                </a:solidFill>
                <a:effectLst/>
                <a:latin typeface="+mn-lt"/>
                <a:ea typeface="+mn-ea"/>
                <a:cs typeface="+mn-cs"/>
              </a:rPr>
              <a:t>GPS </a:t>
            </a:r>
            <a:r>
              <a:rPr lang="zh-CN" altLang="en-US" sz="2400" b="0" i="0" kern="1200" dirty="0">
                <a:solidFill>
                  <a:srgbClr val="FF0000"/>
                </a:solidFill>
                <a:effectLst/>
                <a:latin typeface="+mn-lt"/>
                <a:ea typeface="+mn-ea"/>
                <a:cs typeface="+mn-cs"/>
              </a:rPr>
              <a:t>导航系统则有 </a:t>
            </a:r>
            <a:r>
              <a:rPr lang="en-US" altLang="zh-CN" sz="2400" b="0" i="0" kern="1200" dirty="0">
                <a:solidFill>
                  <a:srgbClr val="FF0000"/>
                </a:solidFill>
                <a:effectLst/>
                <a:latin typeface="+mn-lt"/>
                <a:ea typeface="+mn-ea"/>
                <a:cs typeface="+mn-cs"/>
              </a:rPr>
              <a:t>31 </a:t>
            </a:r>
            <a:r>
              <a:rPr lang="zh-CN" altLang="en-US" sz="2400" b="0" i="0" kern="1200" dirty="0">
                <a:solidFill>
                  <a:srgbClr val="FF0000"/>
                </a:solidFill>
                <a:effectLst/>
                <a:latin typeface="+mn-lt"/>
                <a:ea typeface="+mn-ea"/>
                <a:cs typeface="+mn-cs"/>
              </a:rPr>
              <a:t>颗卫星。根据美国导航公司 </a:t>
            </a:r>
            <a:r>
              <a:rPr lang="en-US" altLang="zh-CN" sz="2400" b="0" i="0" kern="1200" dirty="0">
                <a:solidFill>
                  <a:srgbClr val="FF0000"/>
                </a:solidFill>
                <a:effectLst/>
                <a:latin typeface="+mn-lt"/>
                <a:ea typeface="+mn-ea"/>
                <a:cs typeface="+mn-cs"/>
              </a:rPr>
              <a:t>Trimble </a:t>
            </a:r>
            <a:r>
              <a:rPr lang="zh-CN" altLang="en-US" sz="2400" b="0" i="0" kern="1200" dirty="0">
                <a:solidFill>
                  <a:srgbClr val="FF0000"/>
                </a:solidFill>
                <a:effectLst/>
                <a:latin typeface="+mn-lt"/>
                <a:ea typeface="+mn-ea"/>
                <a:cs typeface="+mn-cs"/>
              </a:rPr>
              <a:t>的一项统计，在全球总数近 </a:t>
            </a:r>
            <a:r>
              <a:rPr lang="en-US" altLang="zh-CN" sz="2400" b="0" i="0" kern="1200" dirty="0">
                <a:solidFill>
                  <a:srgbClr val="FF0000"/>
                </a:solidFill>
                <a:effectLst/>
                <a:latin typeface="+mn-lt"/>
                <a:ea typeface="+mn-ea"/>
                <a:cs typeface="+mn-cs"/>
              </a:rPr>
              <a:t>200 </a:t>
            </a:r>
            <a:r>
              <a:rPr lang="zh-CN" altLang="en-US" sz="2400" b="0" i="0" kern="1200" dirty="0">
                <a:solidFill>
                  <a:srgbClr val="FF0000"/>
                </a:solidFill>
                <a:effectLst/>
                <a:latin typeface="+mn-lt"/>
                <a:ea typeface="+mn-ea"/>
                <a:cs typeface="+mn-cs"/>
              </a:rPr>
              <a:t>个联合国成员国中，有 </a:t>
            </a:r>
            <a:r>
              <a:rPr lang="en-US" altLang="zh-CN" sz="2400" b="0" i="0" kern="1200" dirty="0">
                <a:solidFill>
                  <a:srgbClr val="FF0000"/>
                </a:solidFill>
                <a:effectLst/>
                <a:latin typeface="+mn-lt"/>
                <a:ea typeface="+mn-ea"/>
                <a:cs typeface="+mn-cs"/>
              </a:rPr>
              <a:t>130 </a:t>
            </a:r>
            <a:r>
              <a:rPr lang="zh-CN" altLang="en-US" sz="2400" b="0" i="0" kern="1200" dirty="0">
                <a:solidFill>
                  <a:srgbClr val="FF0000"/>
                </a:solidFill>
                <a:effectLst/>
                <a:latin typeface="+mn-lt"/>
                <a:ea typeface="+mn-ea"/>
                <a:cs typeface="+mn-cs"/>
              </a:rPr>
              <a:t>个国家上空，北斗卫星的每天可见星数已经超过了 </a:t>
            </a:r>
            <a:r>
              <a:rPr lang="en-US" altLang="zh-CN" sz="2400" b="0" i="0" kern="1200" dirty="0">
                <a:solidFill>
                  <a:srgbClr val="FF0000"/>
                </a:solidFill>
                <a:effectLst/>
                <a:latin typeface="+mn-lt"/>
                <a:ea typeface="+mn-ea"/>
                <a:cs typeface="+mn-cs"/>
              </a:rPr>
              <a:t>GPS</a:t>
            </a:r>
            <a:r>
              <a:rPr lang="zh-CN" altLang="en-US" sz="2400" b="0" i="0" kern="1200" dirty="0">
                <a:solidFill>
                  <a:srgbClr val="FF0000"/>
                </a:solidFill>
                <a:effectLst/>
                <a:latin typeface="+mn-lt"/>
                <a:ea typeface="+mn-ea"/>
                <a:cs typeface="+mn-cs"/>
              </a:rPr>
              <a:t>。</a:t>
            </a:r>
            <a:endParaRPr lang="en-US" altLang="zh-CN" sz="2400" b="0" i="0" kern="1200" dirty="0">
              <a:solidFill>
                <a:srgbClr val="FF0000"/>
              </a:solidFill>
              <a:effectLst/>
              <a:latin typeface="+mn-lt"/>
              <a:ea typeface="+mn-ea"/>
              <a:cs typeface="+mn-cs"/>
            </a:endParaRPr>
          </a:p>
          <a:p>
            <a:endParaRPr lang="zh-CN" altLang="en-US" sz="2400" b="0" i="0" kern="1200" dirty="0">
              <a:solidFill>
                <a:srgbClr val="FF0000"/>
              </a:solidFill>
              <a:effectLst/>
              <a:latin typeface="+mn-lt"/>
              <a:ea typeface="+mn-ea"/>
              <a:cs typeface="+mn-cs"/>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t>PRS: Public Regulated Service</a:t>
            </a:r>
            <a:endParaRPr lang="en-US" altLang="zh-CN" dirty="0"/>
          </a:p>
          <a:p>
            <a:pPr marL="0" marR="0" indent="0" algn="l" defTabSz="1828800" rtl="0" eaLnBrk="1" fontAlgn="auto" latinLnBrk="0" hangingPunct="1">
              <a:lnSpc>
                <a:spcPct val="100000"/>
              </a:lnSpc>
              <a:spcBef>
                <a:spcPts val="0"/>
              </a:spcBef>
              <a:spcAft>
                <a:spcPts val="0"/>
              </a:spcAft>
              <a:buClrTx/>
              <a:buSzTx/>
              <a:buFontTx/>
              <a:buNone/>
              <a:defRPr/>
            </a:pPr>
            <a:r>
              <a:rPr lang="en-US" altLang="zh-CN" dirty="0"/>
              <a:t>http://www.godeyes.cn/html/2008/09/11/google_earth_2858.html</a:t>
            </a:r>
            <a:endParaRPr lang="zh-CN" altLang="en-US" dirty="0"/>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t>http://www.godeyes.cn/html/2008/09/11/google_earth_2858.html</a:t>
            </a:r>
            <a:endParaRPr lang="zh-CN" altLang="en-US" dirty="0"/>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VSAT: Very Small Aperture Terminal</a:t>
            </a:r>
            <a:endParaRPr lang="en-US" altLang="zh-CN" dirty="0"/>
          </a:p>
          <a:p>
            <a:pPr eaLnBrk="1" hangingPunct="1"/>
            <a:r>
              <a:rPr kumimoji="1" lang="en-US" altLang="zh-CN" kern="0" noProof="0" dirty="0" smtClean="0">
                <a:ln>
                  <a:noFill/>
                </a:ln>
                <a:solidFill>
                  <a:schemeClr val="tx1"/>
                </a:solidFill>
                <a:effectLst/>
                <a:uLnTx/>
                <a:uFillTx/>
                <a:sym typeface="+mn-ea"/>
              </a:rPr>
              <a:t>VSAT</a:t>
            </a:r>
            <a:r>
              <a:rPr kumimoji="1" lang="zh-CN" altLang="zh-CN" kern="0" noProof="0" dirty="0" smtClean="0">
                <a:ln>
                  <a:noFill/>
                </a:ln>
                <a:solidFill>
                  <a:schemeClr val="tx1"/>
                </a:solidFill>
                <a:effectLst/>
                <a:uLnTx/>
                <a:uFillTx/>
                <a:sym typeface="+mn-ea"/>
              </a:rPr>
              <a:t>指天线口径小于</a:t>
            </a:r>
            <a:r>
              <a:rPr kumimoji="1" lang="en-US" altLang="zh-CN" kern="0" noProof="0" dirty="0" smtClean="0">
                <a:ln>
                  <a:noFill/>
                </a:ln>
                <a:solidFill>
                  <a:schemeClr val="tx1"/>
                </a:solidFill>
                <a:effectLst/>
                <a:uLnTx/>
                <a:uFillTx/>
                <a:sym typeface="+mn-ea"/>
              </a:rPr>
              <a:t>1.8</a:t>
            </a:r>
            <a:r>
              <a:rPr kumimoji="1" lang="zh-CN" altLang="zh-CN" kern="0" noProof="0" dirty="0" smtClean="0">
                <a:ln>
                  <a:noFill/>
                </a:ln>
                <a:solidFill>
                  <a:schemeClr val="tx1"/>
                </a:solidFill>
                <a:effectLst/>
                <a:uLnTx/>
                <a:uFillTx/>
                <a:sym typeface="+mn-ea"/>
              </a:rPr>
              <a:t>米，可直接延伸到用户住地的地球站，它能支持范围广泛的单向或双向数据、语音、图像、计算机通信和其他综合电信数字信息业务。</a:t>
            </a:r>
            <a:endParaRPr kumimoji="1" lang="zh-CN" altLang="zh-CN" b="0" i="0" u="none" strike="noStrike" kern="0" cap="none" spc="0" normalizeH="0" baseline="0" noProof="0" dirty="0" smtClean="0">
              <a:ln>
                <a:noFill/>
              </a:ln>
              <a:solidFill>
                <a:schemeClr val="tx1"/>
              </a:solidFill>
              <a:effectLst/>
              <a:uLnTx/>
              <a:uFillTx/>
              <a:latin typeface="+mn-lt"/>
              <a:ea typeface="+mn-ea"/>
              <a:cs typeface="+mn-cs"/>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zh-CN" altLang="en-US" dirty="0"/>
              <a:t>卫星通信最佳频率</a:t>
            </a:r>
            <a:r>
              <a:rPr lang="en-US" altLang="zh-CN" dirty="0"/>
              <a:t>1~10GHz</a:t>
            </a:r>
            <a:endParaRPr lang="zh-CN" altLang="en-US" dirty="0"/>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sym typeface="+mn-ea"/>
              </a:rPr>
              <a:t>全对</a:t>
            </a:r>
            <a:endParaRPr lang="zh-CN" altLang="en-US" dirty="0">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endParaRPr lang="en-US" altLang="zh-CN" dirty="0"/>
          </a:p>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latin typeface="Arial" panose="020B0604020202020204" pitchFamily="34" charset="0"/>
              <a:ea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12" name="Picture 2" descr="F:\logo\运化天地logo定稿图片--红色.png"/>
          <p:cNvPicPr>
            <a:picLocks noChangeAspect="1" noChangeArrowheads="1"/>
          </p:cNvPicPr>
          <p:nvPr userDrawn="1"/>
        </p:nvPicPr>
        <p:blipFill>
          <a:blip r:embed="rId2" cstate="print">
            <a:duotone>
              <a:schemeClr val="bg2">
                <a:shade val="45000"/>
                <a:satMod val="135000"/>
              </a:schemeClr>
              <a:prstClr val="white"/>
            </a:duotone>
            <a:lum bright="40000" contrast="40000"/>
          </a:blip>
          <a:srcRect/>
          <a:stretch>
            <a:fillRect/>
          </a:stretch>
        </p:blipFill>
        <p:spPr bwMode="auto">
          <a:xfrm>
            <a:off x="428643" y="321533"/>
            <a:ext cx="1318067" cy="750332"/>
          </a:xfrm>
          <a:prstGeom prst="rect">
            <a:avLst/>
          </a:prstGeom>
          <a:noFill/>
        </p:spPr>
      </p:pic>
      <p:pic>
        <p:nvPicPr>
          <p:cNvPr id="10" name="图片 9" descr="ppt模版2.0版.jpg"/>
          <p:cNvPicPr>
            <a:picLocks noChangeAspect="1"/>
          </p:cNvPicPr>
          <p:nvPr userDrawn="1"/>
        </p:nvPicPr>
        <p:blipFill>
          <a:blip r:embed="rId3" cstate="print"/>
          <a:stretch>
            <a:fillRect/>
          </a:stretch>
        </p:blipFill>
        <p:spPr>
          <a:xfrm>
            <a:off x="1587" y="1587"/>
            <a:ext cx="18288000" cy="10287000"/>
          </a:xfrm>
          <a:prstGeom prst="rect">
            <a:avLst/>
          </a:prstGeom>
        </p:spPr>
      </p:pic>
      <p:pic>
        <p:nvPicPr>
          <p:cNvPr id="3" name="图片 2" descr="LOGO新00"/>
          <p:cNvPicPr>
            <a:picLocks noChangeAspect="1"/>
          </p:cNvPicPr>
          <p:nvPr userDrawn="1"/>
        </p:nvPicPr>
        <p:blipFill>
          <a:blip r:embed="rId4"/>
          <a:stretch>
            <a:fillRect/>
          </a:stretch>
        </p:blipFill>
        <p:spPr>
          <a:xfrm>
            <a:off x="5760085" y="1112520"/>
            <a:ext cx="6587490" cy="370586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两栏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0"/>
            <a:ext cx="18286412" cy="4810125"/>
          </a:xfrm>
          <a:prstGeom prst="rect">
            <a:avLst/>
          </a:prstGeom>
          <a:noFill/>
          <a:ln w="9525">
            <a:noFill/>
            <a:miter lim="800000"/>
            <a:headEnd/>
            <a:tailEnd/>
          </a:ln>
          <a:effectLst/>
        </p:spPr>
      </p:pic>
      <p:sp>
        <p:nvSpPr>
          <p:cNvPr id="8" name="图片占位符 7"/>
          <p:cNvSpPr>
            <a:spLocks noGrp="1"/>
          </p:cNvSpPr>
          <p:nvPr>
            <p:ph type="pic" sz="quarter" idx="10" hasCustomPrompt="1"/>
          </p:nvPr>
        </p:nvSpPr>
        <p:spPr>
          <a:xfrm>
            <a:off x="7561411" y="1472679"/>
            <a:ext cx="3096344" cy="3096344"/>
          </a:xfrm>
          <a:prstGeom prst="rect">
            <a:avLst/>
          </a:prstGeom>
        </p:spPr>
        <p:txBody>
          <a:bodyPr/>
          <a:lstStyle>
            <a:lvl1pPr>
              <a:defRPr/>
            </a:lvl1pPr>
          </a:lstStyle>
          <a:p>
            <a:r>
              <a:rPr lang="zh-CN" altLang="en-US" dirty="0"/>
              <a:t>头像</a:t>
            </a:r>
            <a:endParaRPr lang="zh-CN" altLang="en-US" dirty="0"/>
          </a:p>
        </p:txBody>
      </p:sp>
      <p:sp>
        <p:nvSpPr>
          <p:cNvPr id="12" name="文本占位符 11"/>
          <p:cNvSpPr>
            <a:spLocks noGrp="1"/>
          </p:cNvSpPr>
          <p:nvPr>
            <p:ph type="body" sz="quarter" idx="12" hasCustomPrompt="1"/>
          </p:nvPr>
        </p:nvSpPr>
        <p:spPr>
          <a:xfrm>
            <a:off x="6769323" y="5033589"/>
            <a:ext cx="5472608" cy="1008113"/>
          </a:xfrm>
          <a:prstGeom prst="rect">
            <a:avLst/>
          </a:prstGeom>
        </p:spPr>
        <p:txBody>
          <a:bodyPr/>
          <a:lstStyle>
            <a:lvl1pPr marL="548640" marR="0" indent="-548640" algn="ctr" defTabSz="914400" rtl="0" eaLnBrk="1" latinLnBrk="0" hangingPunct="1">
              <a:spcBef>
                <a:spcPct val="20000"/>
              </a:spcBef>
              <a:spcAft>
                <a:spcPts val="0"/>
              </a:spcAft>
              <a:buClr>
                <a:schemeClr val="accent3"/>
              </a:buClr>
              <a:buSzPct val="95000"/>
              <a:buFont typeface="Wingdings 2" panose="05020102010507070707"/>
              <a:buNone/>
              <a:defRPr lang="zh-CN" altLang="en-US" sz="5400" b="1" smtClean="0">
                <a:solidFill>
                  <a:schemeClr val="tx1">
                    <a:lumMod val="75000"/>
                    <a:lumOff val="25000"/>
                  </a:schemeClr>
                </a:solidFill>
                <a:latin typeface="+mj-ea"/>
              </a:defRPr>
            </a:lvl1pPr>
          </a:lstStyle>
          <a:p>
            <a:pPr marL="548640" marR="0" lvl="0" indent="-548640" algn="l" defTabSz="914400" rtl="0" eaLnBrk="1" latinLnBrk="0" hangingPunct="1">
              <a:spcBef>
                <a:spcPct val="20000"/>
              </a:spcBef>
              <a:spcAft>
                <a:spcPts val="0"/>
              </a:spcAft>
              <a:buClr>
                <a:schemeClr val="accent3"/>
              </a:buClr>
              <a:buSzPct val="95000"/>
              <a:buFont typeface="Wingdings 2" panose="05020102010507070707"/>
              <a:buNone/>
              <a:defRPr/>
            </a:pPr>
            <a:r>
              <a:rPr lang="zh-CN" altLang="en-US" sz="4800" b="1" dirty="0">
                <a:solidFill>
                  <a:srgbClr val="585858"/>
                </a:solidFill>
                <a:latin typeface="+mj-ea"/>
                <a:ea typeface="+mj-ea"/>
              </a:rPr>
              <a:t>讲师：讲师名称</a:t>
            </a:r>
            <a:endParaRPr lang="zh-CN" altLang="en-US" dirty="0"/>
          </a:p>
        </p:txBody>
      </p:sp>
      <p:sp>
        <p:nvSpPr>
          <p:cNvPr id="7" name="文本占位符 9"/>
          <p:cNvSpPr>
            <a:spLocks noGrp="1"/>
          </p:cNvSpPr>
          <p:nvPr>
            <p:ph type="body" sz="quarter" idx="14" hasCustomPrompt="1"/>
          </p:nvPr>
        </p:nvSpPr>
        <p:spPr>
          <a:xfrm>
            <a:off x="2232819" y="6369223"/>
            <a:ext cx="13969552" cy="3024336"/>
          </a:xfrm>
          <a:prstGeom prst="rect">
            <a:avLst/>
          </a:prstGeom>
        </p:spPr>
        <p:txBody>
          <a:bodyPr/>
          <a:lstStyle>
            <a:lvl1pPr marL="0" indent="45720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a:t>
            </a:r>
            <a:endParaRPr lang="zh-CN" altLang="en-US" dirty="0"/>
          </a:p>
        </p:txBody>
      </p:sp>
      <p:pic>
        <p:nvPicPr>
          <p:cNvPr id="4" name="图片 3" descr="LOGO新00"/>
          <p:cNvPicPr>
            <a:picLocks noChangeAspect="1"/>
          </p:cNvPicPr>
          <p:nvPr userDrawn="1"/>
        </p:nvPicPr>
        <p:blipFill>
          <a:blip r:embed="rId3"/>
          <a:stretch>
            <a:fillRect/>
          </a:stretch>
        </p:blipFill>
        <p:spPr>
          <a:xfrm>
            <a:off x="14834235" y="-327660"/>
            <a:ext cx="3894455" cy="219138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两栏内容">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两栏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两栏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a:blip r:embed="rId2" cstate="print"/>
          <a:srcRect/>
          <a:stretch>
            <a:fillRect/>
          </a:stretch>
        </p:blipFill>
        <p:spPr bwMode="auto">
          <a:xfrm>
            <a:off x="0" y="4763"/>
            <a:ext cx="18286413" cy="10285412"/>
          </a:xfrm>
          <a:prstGeom prst="rect">
            <a:avLst/>
          </a:prstGeom>
          <a:noFill/>
          <a:ln w="9525">
            <a:noFill/>
            <a:miter lim="800000"/>
            <a:headEnd/>
            <a:tailEnd/>
          </a:ln>
          <a:effectLst/>
        </p:spPr>
      </p:pic>
      <p:sp>
        <p:nvSpPr>
          <p:cNvPr id="8" name="文本占位符 7"/>
          <p:cNvSpPr>
            <a:spLocks noGrp="1"/>
          </p:cNvSpPr>
          <p:nvPr>
            <p:ph type="body" sz="quarter" idx="10" hasCustomPrompt="1"/>
          </p:nvPr>
        </p:nvSpPr>
        <p:spPr>
          <a:xfrm>
            <a:off x="2664867" y="2768823"/>
            <a:ext cx="7128818" cy="863996"/>
          </a:xfrm>
          <a:prstGeom prst="rect">
            <a:avLst/>
          </a:prstGeom>
        </p:spPr>
        <p:txBody>
          <a:bodyPr/>
          <a:lstStyle>
            <a:lvl1pPr>
              <a:buNone/>
              <a:defRPr sz="4000" b="1">
                <a:solidFill>
                  <a:schemeClr val="tx1">
                    <a:lumMod val="75000"/>
                    <a:lumOff val="25000"/>
                  </a:schemeClr>
                </a:solidFill>
                <a:latin typeface="+mj-ea"/>
                <a:ea typeface="+mj-ea"/>
              </a:defRPr>
            </a:lvl1pPr>
          </a:lstStyle>
          <a:p>
            <a:pPr lvl="0"/>
            <a:r>
              <a:rPr lang="zh-CN" altLang="en-US" dirty="0"/>
              <a:t>讲师（讲师名称）</a:t>
            </a:r>
            <a:endParaRPr lang="zh-CN" altLang="en-US" dirty="0"/>
          </a:p>
        </p:txBody>
      </p:sp>
      <p:sp>
        <p:nvSpPr>
          <p:cNvPr id="11" name="文本占位符 10"/>
          <p:cNvSpPr>
            <a:spLocks noGrp="1"/>
          </p:cNvSpPr>
          <p:nvPr>
            <p:ph type="body" sz="quarter" idx="11" hasCustomPrompt="1"/>
          </p:nvPr>
        </p:nvSpPr>
        <p:spPr>
          <a:xfrm>
            <a:off x="2088803" y="3992959"/>
            <a:ext cx="7704882" cy="3168352"/>
          </a:xfrm>
          <a:prstGeom prst="rect">
            <a:avLst/>
          </a:prstGeom>
        </p:spPr>
        <p:txBody>
          <a:bodyPr/>
          <a:lstStyle>
            <a:lvl1pPr>
              <a:lnSpc>
                <a:spcPct val="150000"/>
              </a:lnSpc>
              <a:defRPr sz="2400">
                <a:solidFill>
                  <a:schemeClr val="tx1">
                    <a:lumMod val="65000"/>
                    <a:lumOff val="35000"/>
                  </a:schemeClr>
                </a:solidFill>
                <a:latin typeface="+mj-ea"/>
                <a:ea typeface="+mj-ea"/>
              </a:defRPr>
            </a:lvl1pPr>
          </a:lstStyle>
          <a:p>
            <a:pPr lvl="0"/>
            <a:r>
              <a:rPr lang="zh-CN" altLang="en-US" dirty="0"/>
              <a:t>字体微软雅黑  字号</a:t>
            </a:r>
            <a:r>
              <a:rPr lang="en-US" altLang="zh-CN" dirty="0"/>
              <a:t>24</a:t>
            </a:r>
            <a:endParaRPr lang="en-US" altLang="zh-CN" dirty="0"/>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endParaRPr lang="zh-CN" altLang="en-US" dirty="0"/>
          </a:p>
        </p:txBody>
      </p:sp>
      <p:pic>
        <p:nvPicPr>
          <p:cNvPr id="4" name="图片 3" descr="LOGO新00"/>
          <p:cNvPicPr>
            <a:picLocks noChangeAspect="1"/>
          </p:cNvPicPr>
          <p:nvPr userDrawn="1"/>
        </p:nvPicPr>
        <p:blipFill>
          <a:blip r:embed="rId3"/>
          <a:stretch>
            <a:fillRect/>
          </a:stretch>
        </p:blipFill>
        <p:spPr>
          <a:xfrm>
            <a:off x="14834235" y="-327660"/>
            <a:ext cx="3894455" cy="219138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559" y="412084"/>
            <a:ext cx="16462058" cy="1715029"/>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914559" y="2401041"/>
            <a:ext cx="16462058" cy="6791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914559" y="9370729"/>
            <a:ext cx="4267941" cy="71459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6249485" y="9370729"/>
            <a:ext cx="5792205" cy="714595"/>
          </a:xfrm>
        </p:spPr>
        <p:txBody>
          <a:bodyPr/>
          <a:lstStyle/>
          <a:p>
            <a:endParaRPr lang="zh-CN" altLang="en-US"/>
          </a:p>
        </p:txBody>
      </p:sp>
      <p:sp>
        <p:nvSpPr>
          <p:cNvPr id="6" name="灯片编号占位符 5"/>
          <p:cNvSpPr>
            <a:spLocks noGrp="1"/>
          </p:cNvSpPr>
          <p:nvPr>
            <p:ph type="sldNum" sz="quarter" idx="12"/>
          </p:nvPr>
        </p:nvSpPr>
        <p:spPr>
          <a:xfrm>
            <a:off x="13108675" y="9370729"/>
            <a:ext cx="4267941" cy="714595"/>
          </a:xfrm>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914559" y="9537469"/>
            <a:ext cx="4267941" cy="547857"/>
          </a:xfrm>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a:xfrm>
            <a:off x="6249485" y="9537469"/>
            <a:ext cx="5792205" cy="547857"/>
          </a:xfrm>
        </p:spPr>
        <p:txBody>
          <a:bodyPr/>
          <a:lstStyle/>
          <a:p>
            <a:endParaRPr lang="zh-CN" altLang="en-US"/>
          </a:p>
        </p:txBody>
      </p:sp>
      <p:sp>
        <p:nvSpPr>
          <p:cNvPr id="5" name="灯片编号占位符 4"/>
          <p:cNvSpPr>
            <a:spLocks noGrp="1"/>
          </p:cNvSpPr>
          <p:nvPr>
            <p:ph type="sldNum" sz="quarter" idx="12"/>
          </p:nvPr>
        </p:nvSpPr>
        <p:spPr>
          <a:xfrm>
            <a:off x="13108675" y="9537469"/>
            <a:ext cx="4267941" cy="547857"/>
          </a:xfrm>
        </p:spPr>
        <p:txBody>
          <a:bodyPr/>
          <a:lstStyle/>
          <a:p>
            <a:fld id="{0C913308-F349-4B6D-A68A-DD1791B4A57B}" type="slidenum">
              <a:rPr lang="zh-CN" altLang="en-US" smtClean="0"/>
            </a:fld>
            <a:endParaRPr lang="zh-CN" altLang="en-US"/>
          </a:p>
        </p:txBody>
      </p:sp>
      <p:sp>
        <p:nvSpPr>
          <p:cNvPr id="7" name="矩形 6"/>
          <p:cNvSpPr/>
          <p:nvPr userDrawn="1"/>
        </p:nvSpPr>
        <p:spPr>
          <a:xfrm flipH="1">
            <a:off x="0" y="1116125"/>
            <a:ext cx="18291175" cy="214229"/>
          </a:xfrm>
          <a:prstGeom prst="rect">
            <a:avLst/>
          </a:prstGeom>
          <a:solidFill>
            <a:srgbClr val="0A6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a:ln>
                <a:noFill/>
              </a:ln>
              <a:solidFill>
                <a:prstClr val="white"/>
              </a:solidFill>
              <a:effectLst/>
              <a:uLnTx/>
              <a:uFillTx/>
              <a:cs typeface="+mn-ea"/>
              <a:sym typeface="+mn-lt"/>
            </a:endParaRPr>
          </a:p>
        </p:txBody>
      </p:sp>
      <p:sp>
        <p:nvSpPr>
          <p:cNvPr id="8" name="矩形: 圆角 5"/>
          <p:cNvSpPr/>
          <p:nvPr userDrawn="1"/>
        </p:nvSpPr>
        <p:spPr>
          <a:xfrm flipH="1">
            <a:off x="-900" y="391093"/>
            <a:ext cx="13395813" cy="939890"/>
          </a:xfrm>
          <a:custGeom>
            <a:avLst/>
            <a:gdLst>
              <a:gd name="connsiteX0" fmla="*/ 0 w 7353300"/>
              <a:gd name="connsiteY0" fmla="*/ 485786 h 5314950"/>
              <a:gd name="connsiteX1" fmla="*/ 485786 w 7353300"/>
              <a:gd name="connsiteY1" fmla="*/ 0 h 5314950"/>
              <a:gd name="connsiteX2" fmla="*/ 6867514 w 7353300"/>
              <a:gd name="connsiteY2" fmla="*/ 0 h 5314950"/>
              <a:gd name="connsiteX3" fmla="*/ 7353300 w 7353300"/>
              <a:gd name="connsiteY3" fmla="*/ 485786 h 5314950"/>
              <a:gd name="connsiteX4" fmla="*/ 7353300 w 7353300"/>
              <a:gd name="connsiteY4" fmla="*/ 4829164 h 5314950"/>
              <a:gd name="connsiteX5" fmla="*/ 6867514 w 7353300"/>
              <a:gd name="connsiteY5" fmla="*/ 5314950 h 5314950"/>
              <a:gd name="connsiteX6" fmla="*/ 485786 w 7353300"/>
              <a:gd name="connsiteY6" fmla="*/ 5314950 h 5314950"/>
              <a:gd name="connsiteX7" fmla="*/ 0 w 7353300"/>
              <a:gd name="connsiteY7" fmla="*/ 4829164 h 5314950"/>
              <a:gd name="connsiteX8" fmla="*/ 0 w 7353300"/>
              <a:gd name="connsiteY8" fmla="*/ 485786 h 5314950"/>
              <a:gd name="connsiteX0-1" fmla="*/ 188659 w 7541959"/>
              <a:gd name="connsiteY0-2" fmla="*/ 485786 h 5314950"/>
              <a:gd name="connsiteX1-3" fmla="*/ 674445 w 7541959"/>
              <a:gd name="connsiteY1-4" fmla="*/ 0 h 5314950"/>
              <a:gd name="connsiteX2-5" fmla="*/ 7056173 w 7541959"/>
              <a:gd name="connsiteY2-6" fmla="*/ 0 h 5314950"/>
              <a:gd name="connsiteX3-7" fmla="*/ 7541959 w 7541959"/>
              <a:gd name="connsiteY3-8" fmla="*/ 485786 h 5314950"/>
              <a:gd name="connsiteX4-9" fmla="*/ 7541959 w 7541959"/>
              <a:gd name="connsiteY4-10" fmla="*/ 4829164 h 5314950"/>
              <a:gd name="connsiteX5-11" fmla="*/ 7056173 w 7541959"/>
              <a:gd name="connsiteY5-12" fmla="*/ 5314950 h 5314950"/>
              <a:gd name="connsiteX6-13" fmla="*/ 674445 w 7541959"/>
              <a:gd name="connsiteY6-14" fmla="*/ 5314950 h 5314950"/>
              <a:gd name="connsiteX7-15" fmla="*/ 188659 w 7541959"/>
              <a:gd name="connsiteY7-16" fmla="*/ 485786 h 5314950"/>
              <a:gd name="connsiteX0-17" fmla="*/ 0 w 7353300"/>
              <a:gd name="connsiteY0-18" fmla="*/ 485786 h 5314950"/>
              <a:gd name="connsiteX1-19" fmla="*/ 485786 w 7353300"/>
              <a:gd name="connsiteY1-20" fmla="*/ 0 h 5314950"/>
              <a:gd name="connsiteX2-21" fmla="*/ 6867514 w 7353300"/>
              <a:gd name="connsiteY2-22" fmla="*/ 0 h 5314950"/>
              <a:gd name="connsiteX3-23" fmla="*/ 7353300 w 7353300"/>
              <a:gd name="connsiteY3-24" fmla="*/ 485786 h 5314950"/>
              <a:gd name="connsiteX4-25" fmla="*/ 7353300 w 7353300"/>
              <a:gd name="connsiteY4-26" fmla="*/ 4829164 h 5314950"/>
              <a:gd name="connsiteX5-27" fmla="*/ 6867514 w 7353300"/>
              <a:gd name="connsiteY5-28" fmla="*/ 5314950 h 5314950"/>
              <a:gd name="connsiteX6-29" fmla="*/ 485786 w 7353300"/>
              <a:gd name="connsiteY6-30" fmla="*/ 5314950 h 5314950"/>
              <a:gd name="connsiteX7-31" fmla="*/ 0 w 7353300"/>
              <a:gd name="connsiteY7-32" fmla="*/ 485786 h 5314950"/>
              <a:gd name="connsiteX0-33" fmla="*/ 1123939 w 8477239"/>
              <a:gd name="connsiteY0-34" fmla="*/ 485786 h 5324475"/>
              <a:gd name="connsiteX1-35" fmla="*/ 1609725 w 8477239"/>
              <a:gd name="connsiteY1-36" fmla="*/ 0 h 5324475"/>
              <a:gd name="connsiteX2-37" fmla="*/ 7991453 w 8477239"/>
              <a:gd name="connsiteY2-38" fmla="*/ 0 h 5324475"/>
              <a:gd name="connsiteX3-39" fmla="*/ 8477239 w 8477239"/>
              <a:gd name="connsiteY3-40" fmla="*/ 485786 h 5324475"/>
              <a:gd name="connsiteX4-41" fmla="*/ 8477239 w 8477239"/>
              <a:gd name="connsiteY4-42" fmla="*/ 4829164 h 5324475"/>
              <a:gd name="connsiteX5-43" fmla="*/ 7991453 w 8477239"/>
              <a:gd name="connsiteY5-44" fmla="*/ 5314950 h 5324475"/>
              <a:gd name="connsiteX6-45" fmla="*/ 0 w 8477239"/>
              <a:gd name="connsiteY6-46" fmla="*/ 5324475 h 5324475"/>
              <a:gd name="connsiteX7-47" fmla="*/ 1123939 w 8477239"/>
              <a:gd name="connsiteY7-48" fmla="*/ 485786 h 5324475"/>
              <a:gd name="connsiteX0-49" fmla="*/ 1438264 w 8791564"/>
              <a:gd name="connsiteY0-50" fmla="*/ 485786 h 5314950"/>
              <a:gd name="connsiteX1-51" fmla="*/ 1924050 w 8791564"/>
              <a:gd name="connsiteY1-52" fmla="*/ 0 h 5314950"/>
              <a:gd name="connsiteX2-53" fmla="*/ 8305778 w 8791564"/>
              <a:gd name="connsiteY2-54" fmla="*/ 0 h 5314950"/>
              <a:gd name="connsiteX3-55" fmla="*/ 8791564 w 8791564"/>
              <a:gd name="connsiteY3-56" fmla="*/ 485786 h 5314950"/>
              <a:gd name="connsiteX4-57" fmla="*/ 8791564 w 8791564"/>
              <a:gd name="connsiteY4-58" fmla="*/ 4829164 h 5314950"/>
              <a:gd name="connsiteX5-59" fmla="*/ 8305778 w 8791564"/>
              <a:gd name="connsiteY5-60" fmla="*/ 5314950 h 5314950"/>
              <a:gd name="connsiteX6-61" fmla="*/ 0 w 8791564"/>
              <a:gd name="connsiteY6-62" fmla="*/ 5305425 h 5314950"/>
              <a:gd name="connsiteX7-63" fmla="*/ 1438264 w 8791564"/>
              <a:gd name="connsiteY7-64" fmla="*/ 485786 h 5314950"/>
              <a:gd name="connsiteX0-65" fmla="*/ 1438264 w 8791564"/>
              <a:gd name="connsiteY0-66" fmla="*/ 485786 h 5314950"/>
              <a:gd name="connsiteX1-67" fmla="*/ 1924050 w 8791564"/>
              <a:gd name="connsiteY1-68" fmla="*/ 0 h 5314950"/>
              <a:gd name="connsiteX2-69" fmla="*/ 8305778 w 8791564"/>
              <a:gd name="connsiteY2-70" fmla="*/ 0 h 5314950"/>
              <a:gd name="connsiteX3-71" fmla="*/ 8791564 w 8791564"/>
              <a:gd name="connsiteY3-72" fmla="*/ 485786 h 5314950"/>
              <a:gd name="connsiteX4-73" fmla="*/ 8305778 w 8791564"/>
              <a:gd name="connsiteY4-74" fmla="*/ 5314950 h 5314950"/>
              <a:gd name="connsiteX5-75" fmla="*/ 0 w 8791564"/>
              <a:gd name="connsiteY5-76" fmla="*/ 5305425 h 5314950"/>
              <a:gd name="connsiteX6-77" fmla="*/ 1438264 w 8791564"/>
              <a:gd name="connsiteY6-78" fmla="*/ 485786 h 5314950"/>
              <a:gd name="connsiteX0-79" fmla="*/ 1438264 w 8791564"/>
              <a:gd name="connsiteY0-80" fmla="*/ 485786 h 5305425"/>
              <a:gd name="connsiteX1-81" fmla="*/ 1924050 w 8791564"/>
              <a:gd name="connsiteY1-82" fmla="*/ 0 h 5305425"/>
              <a:gd name="connsiteX2-83" fmla="*/ 8305778 w 8791564"/>
              <a:gd name="connsiteY2-84" fmla="*/ 0 h 5305425"/>
              <a:gd name="connsiteX3-85" fmla="*/ 8791564 w 8791564"/>
              <a:gd name="connsiteY3-86" fmla="*/ 485786 h 5305425"/>
              <a:gd name="connsiteX4-87" fmla="*/ 8791553 w 8791564"/>
              <a:gd name="connsiteY4-88" fmla="*/ 5286375 h 5305425"/>
              <a:gd name="connsiteX5-89" fmla="*/ 0 w 8791564"/>
              <a:gd name="connsiteY5-90" fmla="*/ 5305425 h 5305425"/>
              <a:gd name="connsiteX6-91" fmla="*/ 1438264 w 8791564"/>
              <a:gd name="connsiteY6-92" fmla="*/ 485786 h 5305425"/>
              <a:gd name="connsiteX0-93" fmla="*/ 1438264 w 9548784"/>
              <a:gd name="connsiteY0-94" fmla="*/ 485786 h 5305425"/>
              <a:gd name="connsiteX1-95" fmla="*/ 1924050 w 9548784"/>
              <a:gd name="connsiteY1-96" fmla="*/ 0 h 5305425"/>
              <a:gd name="connsiteX2-97" fmla="*/ 8305778 w 9548784"/>
              <a:gd name="connsiteY2-98" fmla="*/ 0 h 5305425"/>
              <a:gd name="connsiteX3-99" fmla="*/ 8791553 w 9548784"/>
              <a:gd name="connsiteY3-100" fmla="*/ 5286375 h 5305425"/>
              <a:gd name="connsiteX4-101" fmla="*/ 0 w 9548784"/>
              <a:gd name="connsiteY4-102" fmla="*/ 5305425 h 5305425"/>
              <a:gd name="connsiteX5-103" fmla="*/ 1438264 w 9548784"/>
              <a:gd name="connsiteY5-104" fmla="*/ 485786 h 5305425"/>
              <a:gd name="connsiteX0-105" fmla="*/ 1438264 w 8791553"/>
              <a:gd name="connsiteY0-106" fmla="*/ 485786 h 5305425"/>
              <a:gd name="connsiteX1-107" fmla="*/ 1924050 w 8791553"/>
              <a:gd name="connsiteY1-108" fmla="*/ 0 h 5305425"/>
              <a:gd name="connsiteX2-109" fmla="*/ 8305778 w 8791553"/>
              <a:gd name="connsiteY2-110" fmla="*/ 0 h 5305425"/>
              <a:gd name="connsiteX3-111" fmla="*/ 8791553 w 8791553"/>
              <a:gd name="connsiteY3-112" fmla="*/ 5286375 h 5305425"/>
              <a:gd name="connsiteX4-113" fmla="*/ 0 w 8791553"/>
              <a:gd name="connsiteY4-114" fmla="*/ 5305425 h 5305425"/>
              <a:gd name="connsiteX5-115" fmla="*/ 1438264 w 8791553"/>
              <a:gd name="connsiteY5-116" fmla="*/ 485786 h 5305425"/>
              <a:gd name="connsiteX0-117" fmla="*/ 1438264 w 8801078"/>
              <a:gd name="connsiteY0-118" fmla="*/ 485786 h 5305425"/>
              <a:gd name="connsiteX1-119" fmla="*/ 1924050 w 8801078"/>
              <a:gd name="connsiteY1-120" fmla="*/ 0 h 5305425"/>
              <a:gd name="connsiteX2-121" fmla="*/ 8801078 w 8801078"/>
              <a:gd name="connsiteY2-122" fmla="*/ 19050 h 5305425"/>
              <a:gd name="connsiteX3-123" fmla="*/ 8791553 w 8801078"/>
              <a:gd name="connsiteY3-124" fmla="*/ 5286375 h 5305425"/>
              <a:gd name="connsiteX4-125" fmla="*/ 0 w 8801078"/>
              <a:gd name="connsiteY4-126" fmla="*/ 5305425 h 5305425"/>
              <a:gd name="connsiteX5-127" fmla="*/ 1438264 w 8801078"/>
              <a:gd name="connsiteY5-128" fmla="*/ 485786 h 5305425"/>
              <a:gd name="connsiteX0-129" fmla="*/ 1438264 w 8791553"/>
              <a:gd name="connsiteY0-130" fmla="*/ 485786 h 5305425"/>
              <a:gd name="connsiteX1-131" fmla="*/ 1924050 w 8791553"/>
              <a:gd name="connsiteY1-132" fmla="*/ 0 h 5305425"/>
              <a:gd name="connsiteX2-133" fmla="*/ 8791553 w 8791553"/>
              <a:gd name="connsiteY2-134" fmla="*/ 19050 h 5305425"/>
              <a:gd name="connsiteX3-135" fmla="*/ 8791553 w 8791553"/>
              <a:gd name="connsiteY3-136" fmla="*/ 5286375 h 5305425"/>
              <a:gd name="connsiteX4-137" fmla="*/ 0 w 8791553"/>
              <a:gd name="connsiteY4-138" fmla="*/ 5305425 h 5305425"/>
              <a:gd name="connsiteX5-139" fmla="*/ 1438264 w 8791553"/>
              <a:gd name="connsiteY5-140" fmla="*/ 485786 h 5305425"/>
              <a:gd name="connsiteX0-141" fmla="*/ 1419214 w 8791553"/>
              <a:gd name="connsiteY0-142" fmla="*/ 485786 h 5305425"/>
              <a:gd name="connsiteX1-143" fmla="*/ 1924050 w 8791553"/>
              <a:gd name="connsiteY1-144" fmla="*/ 0 h 5305425"/>
              <a:gd name="connsiteX2-145" fmla="*/ 8791553 w 8791553"/>
              <a:gd name="connsiteY2-146" fmla="*/ 19050 h 5305425"/>
              <a:gd name="connsiteX3-147" fmla="*/ 8791553 w 8791553"/>
              <a:gd name="connsiteY3-148" fmla="*/ 5286375 h 5305425"/>
              <a:gd name="connsiteX4-149" fmla="*/ 0 w 8791553"/>
              <a:gd name="connsiteY4-150" fmla="*/ 5305425 h 5305425"/>
              <a:gd name="connsiteX5-151" fmla="*/ 1419214 w 8791553"/>
              <a:gd name="connsiteY5-152" fmla="*/ 485786 h 5305425"/>
              <a:gd name="connsiteX0-153" fmla="*/ 1419214 w 8791553"/>
              <a:gd name="connsiteY0-154" fmla="*/ 485786 h 5305425"/>
              <a:gd name="connsiteX1-155" fmla="*/ 1924050 w 8791553"/>
              <a:gd name="connsiteY1-156" fmla="*/ 0 h 5305425"/>
              <a:gd name="connsiteX2-157" fmla="*/ 8791553 w 8791553"/>
              <a:gd name="connsiteY2-158" fmla="*/ 19050 h 5305425"/>
              <a:gd name="connsiteX3-159" fmla="*/ 8791553 w 8791553"/>
              <a:gd name="connsiteY3-160" fmla="*/ 5286375 h 5305425"/>
              <a:gd name="connsiteX4-161" fmla="*/ 0 w 8791553"/>
              <a:gd name="connsiteY4-162" fmla="*/ 5305425 h 5305425"/>
              <a:gd name="connsiteX5-163" fmla="*/ 1419214 w 8791553"/>
              <a:gd name="connsiteY5-164" fmla="*/ 485786 h 5305425"/>
              <a:gd name="connsiteX0-165" fmla="*/ 266689 w 7639028"/>
              <a:gd name="connsiteY0-166" fmla="*/ 485786 h 5305425"/>
              <a:gd name="connsiteX1-167" fmla="*/ 771525 w 7639028"/>
              <a:gd name="connsiteY1-168" fmla="*/ 0 h 5305425"/>
              <a:gd name="connsiteX2-169" fmla="*/ 7639028 w 7639028"/>
              <a:gd name="connsiteY2-170" fmla="*/ 19050 h 5305425"/>
              <a:gd name="connsiteX3-171" fmla="*/ 7639028 w 7639028"/>
              <a:gd name="connsiteY3-172" fmla="*/ 5286375 h 5305425"/>
              <a:gd name="connsiteX4-173" fmla="*/ 0 w 7639028"/>
              <a:gd name="connsiteY4-174" fmla="*/ 5305425 h 5305425"/>
              <a:gd name="connsiteX5-175" fmla="*/ 266689 w 7639028"/>
              <a:gd name="connsiteY5-176" fmla="*/ 485786 h 5305425"/>
              <a:gd name="connsiteX0-177" fmla="*/ 266689 w 7639028"/>
              <a:gd name="connsiteY0-178" fmla="*/ 522797 h 5342436"/>
              <a:gd name="connsiteX1-179" fmla="*/ 623887 w 7639028"/>
              <a:gd name="connsiteY1-180" fmla="*/ 0 h 5342436"/>
              <a:gd name="connsiteX2-181" fmla="*/ 7639028 w 7639028"/>
              <a:gd name="connsiteY2-182" fmla="*/ 56061 h 5342436"/>
              <a:gd name="connsiteX3-183" fmla="*/ 7639028 w 7639028"/>
              <a:gd name="connsiteY3-184" fmla="*/ 5323386 h 5342436"/>
              <a:gd name="connsiteX4-185" fmla="*/ 0 w 7639028"/>
              <a:gd name="connsiteY4-186" fmla="*/ 5342436 h 5342436"/>
              <a:gd name="connsiteX5-187" fmla="*/ 266689 w 7639028"/>
              <a:gd name="connsiteY5-188" fmla="*/ 522797 h 5342436"/>
              <a:gd name="connsiteX0-189" fmla="*/ 266689 w 7639028"/>
              <a:gd name="connsiteY0-190" fmla="*/ 595529 h 5415168"/>
              <a:gd name="connsiteX1-191" fmla="*/ 623887 w 7639028"/>
              <a:gd name="connsiteY1-192" fmla="*/ 72732 h 5415168"/>
              <a:gd name="connsiteX2-193" fmla="*/ 7639028 w 7639028"/>
              <a:gd name="connsiteY2-194" fmla="*/ 128793 h 5415168"/>
              <a:gd name="connsiteX3-195" fmla="*/ 7639028 w 7639028"/>
              <a:gd name="connsiteY3-196" fmla="*/ 5396118 h 5415168"/>
              <a:gd name="connsiteX4-197" fmla="*/ 0 w 7639028"/>
              <a:gd name="connsiteY4-198" fmla="*/ 5415168 h 5415168"/>
              <a:gd name="connsiteX5-199" fmla="*/ 266689 w 7639028"/>
              <a:gd name="connsiteY5-200" fmla="*/ 595529 h 5415168"/>
              <a:gd name="connsiteX0-201" fmla="*/ 183346 w 7555685"/>
              <a:gd name="connsiteY0-202" fmla="*/ 595529 h 5415168"/>
              <a:gd name="connsiteX1-203" fmla="*/ 540544 w 7555685"/>
              <a:gd name="connsiteY1-204" fmla="*/ 72732 h 5415168"/>
              <a:gd name="connsiteX2-205" fmla="*/ 7555685 w 7555685"/>
              <a:gd name="connsiteY2-206" fmla="*/ 128793 h 5415168"/>
              <a:gd name="connsiteX3-207" fmla="*/ 7555685 w 7555685"/>
              <a:gd name="connsiteY3-208" fmla="*/ 5396118 h 5415168"/>
              <a:gd name="connsiteX4-209" fmla="*/ 0 w 7555685"/>
              <a:gd name="connsiteY4-210" fmla="*/ 5415168 h 5415168"/>
              <a:gd name="connsiteX5-211" fmla="*/ 183346 w 7555685"/>
              <a:gd name="connsiteY5-212" fmla="*/ 595529 h 5415168"/>
              <a:gd name="connsiteX0-213" fmla="*/ 183346 w 7555685"/>
              <a:gd name="connsiteY0-214" fmla="*/ 765661 h 5585300"/>
              <a:gd name="connsiteX1-215" fmla="*/ 554831 w 7555685"/>
              <a:gd name="connsiteY1-216" fmla="*/ 57778 h 5585300"/>
              <a:gd name="connsiteX2-217" fmla="*/ 7555685 w 7555685"/>
              <a:gd name="connsiteY2-218" fmla="*/ 298925 h 5585300"/>
              <a:gd name="connsiteX3-219" fmla="*/ 7555685 w 7555685"/>
              <a:gd name="connsiteY3-220" fmla="*/ 5566250 h 5585300"/>
              <a:gd name="connsiteX4-221" fmla="*/ 0 w 7555685"/>
              <a:gd name="connsiteY4-222" fmla="*/ 5585300 h 5585300"/>
              <a:gd name="connsiteX5-223" fmla="*/ 183346 w 7555685"/>
              <a:gd name="connsiteY5-224" fmla="*/ 765661 h 5585300"/>
              <a:gd name="connsiteX0-225" fmla="*/ 183346 w 7555685"/>
              <a:gd name="connsiteY0-226" fmla="*/ 707883 h 5527522"/>
              <a:gd name="connsiteX1-227" fmla="*/ 554831 w 7555685"/>
              <a:gd name="connsiteY1-228" fmla="*/ 0 h 5527522"/>
              <a:gd name="connsiteX2-229" fmla="*/ 7555685 w 7555685"/>
              <a:gd name="connsiteY2-230" fmla="*/ 241147 h 5527522"/>
              <a:gd name="connsiteX3-231" fmla="*/ 7555685 w 7555685"/>
              <a:gd name="connsiteY3-232" fmla="*/ 5508472 h 5527522"/>
              <a:gd name="connsiteX4-233" fmla="*/ 0 w 7555685"/>
              <a:gd name="connsiteY4-234" fmla="*/ 5527522 h 5527522"/>
              <a:gd name="connsiteX5-235" fmla="*/ 183346 w 7555685"/>
              <a:gd name="connsiteY5-236" fmla="*/ 707883 h 5527522"/>
              <a:gd name="connsiteX0-237" fmla="*/ 185727 w 7555685"/>
              <a:gd name="connsiteY0-238" fmla="*/ 781907 h 5527522"/>
              <a:gd name="connsiteX1-239" fmla="*/ 554831 w 7555685"/>
              <a:gd name="connsiteY1-240" fmla="*/ 0 h 5527522"/>
              <a:gd name="connsiteX2-241" fmla="*/ 7555685 w 7555685"/>
              <a:gd name="connsiteY2-242" fmla="*/ 241147 h 5527522"/>
              <a:gd name="connsiteX3-243" fmla="*/ 7555685 w 7555685"/>
              <a:gd name="connsiteY3-244" fmla="*/ 5508472 h 5527522"/>
              <a:gd name="connsiteX4-245" fmla="*/ 0 w 7555685"/>
              <a:gd name="connsiteY4-246" fmla="*/ 5527522 h 5527522"/>
              <a:gd name="connsiteX5-247" fmla="*/ 185727 w 7555685"/>
              <a:gd name="connsiteY5-248" fmla="*/ 781907 h 5527522"/>
              <a:gd name="connsiteX0-249" fmla="*/ 185727 w 7555685"/>
              <a:gd name="connsiteY0-250" fmla="*/ 781907 h 5527522"/>
              <a:gd name="connsiteX1-251" fmla="*/ 554831 w 7555685"/>
              <a:gd name="connsiteY1-252" fmla="*/ 0 h 5527522"/>
              <a:gd name="connsiteX2-253" fmla="*/ 7555685 w 7555685"/>
              <a:gd name="connsiteY2-254" fmla="*/ 241147 h 5527522"/>
              <a:gd name="connsiteX3-255" fmla="*/ 7555685 w 7555685"/>
              <a:gd name="connsiteY3-256" fmla="*/ 5508472 h 5527522"/>
              <a:gd name="connsiteX4-257" fmla="*/ 0 w 7555685"/>
              <a:gd name="connsiteY4-258" fmla="*/ 5527522 h 5527522"/>
              <a:gd name="connsiteX5-259" fmla="*/ 185727 w 7555685"/>
              <a:gd name="connsiteY5-260" fmla="*/ 781907 h 5527522"/>
              <a:gd name="connsiteX0-261" fmla="*/ 307647 w 7677605"/>
              <a:gd name="connsiteY0-262" fmla="*/ 781907 h 5527522"/>
              <a:gd name="connsiteX1-263" fmla="*/ 676751 w 7677605"/>
              <a:gd name="connsiteY1-264" fmla="*/ 0 h 5527522"/>
              <a:gd name="connsiteX2-265" fmla="*/ 7677605 w 7677605"/>
              <a:gd name="connsiteY2-266" fmla="*/ 241147 h 5527522"/>
              <a:gd name="connsiteX3-267" fmla="*/ 7677605 w 7677605"/>
              <a:gd name="connsiteY3-268" fmla="*/ 5508472 h 5527522"/>
              <a:gd name="connsiteX4-269" fmla="*/ 0 w 7677605"/>
              <a:gd name="connsiteY4-270" fmla="*/ 5527522 h 5527522"/>
              <a:gd name="connsiteX5-271" fmla="*/ 307647 w 7677605"/>
              <a:gd name="connsiteY5-272" fmla="*/ 781907 h 5527522"/>
              <a:gd name="connsiteX0-273" fmla="*/ 307647 w 7677605"/>
              <a:gd name="connsiteY0-274" fmla="*/ 781907 h 5527522"/>
              <a:gd name="connsiteX1-275" fmla="*/ 676751 w 7677605"/>
              <a:gd name="connsiteY1-276" fmla="*/ 0 h 5527522"/>
              <a:gd name="connsiteX2-277" fmla="*/ 7677605 w 7677605"/>
              <a:gd name="connsiteY2-278" fmla="*/ 241147 h 5527522"/>
              <a:gd name="connsiteX3-279" fmla="*/ 7677605 w 7677605"/>
              <a:gd name="connsiteY3-280" fmla="*/ 5508472 h 5527522"/>
              <a:gd name="connsiteX4-281" fmla="*/ 0 w 7677605"/>
              <a:gd name="connsiteY4-282" fmla="*/ 5527522 h 5527522"/>
              <a:gd name="connsiteX5-283" fmla="*/ 307647 w 7677605"/>
              <a:gd name="connsiteY5-284" fmla="*/ 781907 h 5527522"/>
              <a:gd name="connsiteX0-285" fmla="*/ 307647 w 7677605"/>
              <a:gd name="connsiteY0-286" fmla="*/ 781907 h 5527522"/>
              <a:gd name="connsiteX1-287" fmla="*/ 676751 w 7677605"/>
              <a:gd name="connsiteY1-288" fmla="*/ 0 h 5527522"/>
              <a:gd name="connsiteX2-289" fmla="*/ 7677605 w 7677605"/>
              <a:gd name="connsiteY2-290" fmla="*/ 241147 h 5527522"/>
              <a:gd name="connsiteX3-291" fmla="*/ 7677605 w 7677605"/>
              <a:gd name="connsiteY3-292" fmla="*/ 5508472 h 5527522"/>
              <a:gd name="connsiteX4-293" fmla="*/ 0 w 7677605"/>
              <a:gd name="connsiteY4-294" fmla="*/ 5527522 h 5527522"/>
              <a:gd name="connsiteX5-295" fmla="*/ 307647 w 7677605"/>
              <a:gd name="connsiteY5-296" fmla="*/ 781907 h 5527522"/>
              <a:gd name="connsiteX0-297" fmla="*/ 307647 w 7677605"/>
              <a:gd name="connsiteY0-298" fmla="*/ 781907 h 5527522"/>
              <a:gd name="connsiteX1-299" fmla="*/ 676751 w 7677605"/>
              <a:gd name="connsiteY1-300" fmla="*/ 0 h 5527522"/>
              <a:gd name="connsiteX2-301" fmla="*/ 7677605 w 7677605"/>
              <a:gd name="connsiteY2-302" fmla="*/ 241147 h 5527522"/>
              <a:gd name="connsiteX3-303" fmla="*/ 7677605 w 7677605"/>
              <a:gd name="connsiteY3-304" fmla="*/ 5508472 h 5527522"/>
              <a:gd name="connsiteX4-305" fmla="*/ 0 w 7677605"/>
              <a:gd name="connsiteY4-306" fmla="*/ 5527522 h 5527522"/>
              <a:gd name="connsiteX5-307" fmla="*/ 307647 w 7677605"/>
              <a:gd name="connsiteY5-308" fmla="*/ 781907 h 55275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677605" h="5527522">
                <a:moveTo>
                  <a:pt x="307647" y="781907"/>
                </a:moveTo>
                <a:cubicBezTo>
                  <a:pt x="348128" y="161443"/>
                  <a:pt x="341783" y="0"/>
                  <a:pt x="676751" y="0"/>
                </a:cubicBezTo>
                <a:lnTo>
                  <a:pt x="7677605" y="241147"/>
                </a:lnTo>
                <a:lnTo>
                  <a:pt x="7677605" y="5508472"/>
                </a:lnTo>
                <a:lnTo>
                  <a:pt x="0" y="5527522"/>
                </a:lnTo>
                <a:cubicBezTo>
                  <a:pt x="229549" y="1995661"/>
                  <a:pt x="123818" y="3372397"/>
                  <a:pt x="307647" y="781907"/>
                </a:cubicBezTo>
                <a:close/>
              </a:path>
            </a:pathLst>
          </a:custGeom>
          <a:solidFill>
            <a:srgbClr val="2E2E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prstClr val="white"/>
              </a:solidFill>
              <a:effectLst/>
              <a:uLnTx/>
              <a:uFillTx/>
              <a:cs typeface="+mn-ea"/>
              <a:sym typeface="+mn-lt"/>
            </a:endParaRPr>
          </a:p>
        </p:txBody>
      </p:sp>
      <p:sp>
        <p:nvSpPr>
          <p:cNvPr id="17" name="椭圆 16"/>
          <p:cNvSpPr/>
          <p:nvPr userDrawn="1"/>
        </p:nvSpPr>
        <p:spPr>
          <a:xfrm>
            <a:off x="564875" y="640563"/>
            <a:ext cx="475499" cy="475563"/>
          </a:xfrm>
          <a:prstGeom prst="ellipse">
            <a:avLst/>
          </a:prstGeom>
          <a:solidFill>
            <a:srgbClr val="0A6CB5"/>
          </a:solidFill>
          <a:ln w="57150" cap="flat" cmpd="sng" algn="ctr">
            <a:solidFill>
              <a:sysClr val="windowText" lastClr="000000">
                <a:lumMod val="75000"/>
                <a:lumOff val="25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sp>
        <p:nvSpPr>
          <p:cNvPr id="18" name="椭圆 17"/>
          <p:cNvSpPr/>
          <p:nvPr userDrawn="1"/>
        </p:nvSpPr>
        <p:spPr>
          <a:xfrm>
            <a:off x="17192747" y="429264"/>
            <a:ext cx="539813" cy="540167"/>
          </a:xfrm>
          <a:prstGeom prst="ellipse">
            <a:avLst/>
          </a:prstGeom>
          <a:solidFill>
            <a:srgbClr val="2E2E2E">
              <a:alpha val="34902"/>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9" name="TextBox 15"/>
          <p:cNvSpPr txBox="1"/>
          <p:nvPr userDrawn="1"/>
        </p:nvSpPr>
        <p:spPr>
          <a:xfrm>
            <a:off x="16975000" y="433857"/>
            <a:ext cx="975306"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fld id="{2EEF1883-7A0E-4F66-9932-E581691AD397}" type="slidenum">
              <a:rPr kumimoji="0" lang="zh-CN" altLang="en-US" sz="2400" b="0" i="0" u="none" strike="noStrike" kern="1200" cap="none" spc="0" normalizeH="0" baseline="0" noProof="0" smtClean="0">
                <a:ln>
                  <a:noFill/>
                </a:ln>
                <a:solidFill>
                  <a:sysClr val="window" lastClr="FFFFFF"/>
                </a:solidFill>
                <a:effectLst/>
                <a:uLnTx/>
                <a:uFillTx/>
                <a:latin typeface="Arial Unicode MS" panose="020B0604020202020204" charset="-122"/>
                <a:ea typeface="Arial Unicode MS" panose="020B0604020202020204" charset="-122"/>
                <a:cs typeface="Arial Unicode MS" panose="020B0604020202020204" charset="-122"/>
              </a:rPr>
            </a:fld>
            <a:r>
              <a:rPr kumimoji="0" lang="zh-CN" altLang="en-US" sz="2400" b="0" i="0" u="none" strike="noStrike" kern="1200" cap="none" spc="0" normalizeH="0" baseline="0" noProof="0" dirty="0">
                <a:ln>
                  <a:noFill/>
                </a:ln>
                <a:solidFill>
                  <a:sysClr val="window" lastClr="FFFFFF"/>
                </a:solidFill>
                <a:effectLst/>
                <a:uLnTx/>
                <a:uFillTx/>
                <a:latin typeface="Arial Unicode MS" panose="020B0604020202020204" charset="-122"/>
                <a:ea typeface="Arial Unicode MS" panose="020B0604020202020204" charset="-122"/>
                <a:cs typeface="Arial Unicode MS" panose="020B0604020202020204" charset="-122"/>
              </a:rPr>
              <a:t> </a:t>
            </a:r>
            <a:endParaRPr kumimoji="0" lang="zh-CN" altLang="en-US" sz="2400" b="0" i="0" u="none" strike="noStrike" kern="1200" cap="none" spc="0" normalizeH="0" baseline="0" noProof="0" dirty="0">
              <a:ln>
                <a:noFill/>
              </a:ln>
              <a:solidFill>
                <a:sysClr val="window" lastClr="FFFFFF"/>
              </a:solidFill>
              <a:effectLst/>
              <a:uLnTx/>
              <a:uFillTx/>
              <a:latin typeface="Arial Unicode MS" panose="020B0604020202020204" charset="-122"/>
              <a:ea typeface="Arial Unicode MS" panose="020B0604020202020204" charset="-122"/>
              <a:cs typeface="Arial Unicode MS" panose="020B060402020202020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8"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
        <p:nvSpPr>
          <p:cNvPr id="14" name="文本占位符 9"/>
          <p:cNvSpPr>
            <a:spLocks noGrp="1"/>
          </p:cNvSpPr>
          <p:nvPr>
            <p:ph type="body" sz="quarter" idx="14" hasCustomPrompt="1"/>
          </p:nvPr>
        </p:nvSpPr>
        <p:spPr>
          <a:xfrm>
            <a:off x="1421130" y="6522720"/>
            <a:ext cx="15427960" cy="3446780"/>
          </a:xfrm>
          <a:prstGeom prst="rect">
            <a:avLst/>
          </a:prstGeom>
        </p:spPr>
        <p:txBody>
          <a:bodyPr/>
          <a:lstStyle>
            <a:lvl1pPr marL="548640" marR="0" indent="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文本占位符 9"/>
          <p:cNvSpPr>
            <a:spLocks noGrp="1"/>
          </p:cNvSpPr>
          <p:nvPr>
            <p:ph type="body" sz="quarter" idx="14" hasCustomPrompt="1"/>
          </p:nvPr>
        </p:nvSpPr>
        <p:spPr>
          <a:xfrm>
            <a:off x="9145905" y="2310130"/>
            <a:ext cx="8155305" cy="7129780"/>
          </a:xfrm>
          <a:prstGeom prst="rect">
            <a:avLst/>
          </a:prstGeom>
        </p:spPr>
        <p:txBody>
          <a:bodyPr/>
          <a:lstStyle>
            <a:lvl1pPr indent="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4"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4" name="文本占位符 9"/>
          <p:cNvSpPr>
            <a:spLocks noGrp="1"/>
          </p:cNvSpPr>
          <p:nvPr>
            <p:ph type="body" sz="quarter" idx="14" hasCustomPrompt="1"/>
          </p:nvPr>
        </p:nvSpPr>
        <p:spPr>
          <a:xfrm>
            <a:off x="936675" y="1760711"/>
            <a:ext cx="16345816" cy="7848872"/>
          </a:xfrm>
          <a:prstGeom prst="rect">
            <a:avLst/>
          </a:prstGeom>
        </p:spPr>
        <p:txBody>
          <a:bodyPr/>
          <a:lstStyle>
            <a:lvl1pPr marL="0" marR="0" indent="45720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6"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4"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image" Target="../media/image5.png"/><Relationship Id="rId34" Type="http://schemas.openxmlformats.org/officeDocument/2006/relationships/image" Target="../media/image8.pn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428638" y="9432690"/>
            <a:ext cx="1429008" cy="750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917" tIns="91458" rIns="182917" bIns="91458" rtlCol="0" anchor="ctr"/>
          <a:lstStyle/>
          <a:p>
            <a:pPr algn="ctr"/>
            <a:endParaRPr lang="zh-CN" altLang="en-US"/>
          </a:p>
        </p:txBody>
      </p:sp>
      <p:pic>
        <p:nvPicPr>
          <p:cNvPr id="3074" name="Picture 2"/>
          <p:cNvPicPr>
            <a:picLocks noChangeAspect="1" noChangeArrowheads="1"/>
          </p:cNvPicPr>
          <p:nvPr userDrawn="1"/>
        </p:nvPicPr>
        <p:blipFill>
          <a:blip r:embed="rId34" cstate="print"/>
          <a:srcRect r="6356" b="20523"/>
          <a:stretch>
            <a:fillRect/>
          </a:stretch>
        </p:blipFill>
        <p:spPr bwMode="auto">
          <a:xfrm>
            <a:off x="0" y="0"/>
            <a:ext cx="18291175" cy="1256655"/>
          </a:xfrm>
          <a:prstGeom prst="rect">
            <a:avLst/>
          </a:prstGeom>
          <a:noFill/>
          <a:ln w="9525">
            <a:noFill/>
            <a:miter lim="800000"/>
            <a:headEnd/>
            <a:tailEnd/>
          </a:ln>
          <a:effectLst/>
        </p:spPr>
      </p:pic>
      <p:pic>
        <p:nvPicPr>
          <p:cNvPr id="4" name="图片 3" descr="LOGO新00"/>
          <p:cNvPicPr>
            <a:picLocks noChangeAspect="1"/>
          </p:cNvPicPr>
          <p:nvPr userDrawn="1"/>
        </p:nvPicPr>
        <p:blipFill>
          <a:blip r:embed="rId35"/>
          <a:stretch>
            <a:fillRect/>
          </a:stretch>
        </p:blipFill>
        <p:spPr>
          <a:xfrm>
            <a:off x="14834235" y="-327660"/>
            <a:ext cx="3894455" cy="21913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xStyles>
    <p:titleStyle>
      <a:lvl1pPr algn="l" rtl="0" eaLnBrk="1" latinLnBrk="0" hangingPunct="1">
        <a:spcBef>
          <a:spcPct val="0"/>
        </a:spcBef>
        <a:buNone/>
        <a:defRPr kumimoji="0" sz="10000" b="1" kern="1200"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lt"/>
          <a:ea typeface="+mj-ea"/>
          <a:cs typeface="+mj-cs"/>
        </a:defRPr>
      </a:lvl1pPr>
    </p:titleStyle>
    <p:body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914400" algn="l" rtl="0" eaLnBrk="1" latinLnBrk="0" hangingPunct="1">
        <a:defRPr kumimoji="0" kern="1200">
          <a:solidFill>
            <a:schemeClr val="tx1"/>
          </a:solidFill>
          <a:latin typeface="+mn-lt"/>
          <a:ea typeface="+mn-ea"/>
          <a:cs typeface="+mn-cs"/>
        </a:defRPr>
      </a:lvl2pPr>
      <a:lvl3pPr marL="1829435" algn="l" rtl="0" eaLnBrk="1" latinLnBrk="0" hangingPunct="1">
        <a:defRPr kumimoji="0" kern="1200">
          <a:solidFill>
            <a:schemeClr val="tx1"/>
          </a:solidFill>
          <a:latin typeface="+mn-lt"/>
          <a:ea typeface="+mn-ea"/>
          <a:cs typeface="+mn-cs"/>
        </a:defRPr>
      </a:lvl3pPr>
      <a:lvl4pPr marL="2743835" algn="l" rtl="0" eaLnBrk="1" latinLnBrk="0" hangingPunct="1">
        <a:defRPr kumimoji="0" kern="1200">
          <a:solidFill>
            <a:schemeClr val="tx1"/>
          </a:solidFill>
          <a:latin typeface="+mn-lt"/>
          <a:ea typeface="+mn-ea"/>
          <a:cs typeface="+mn-cs"/>
        </a:defRPr>
      </a:lvl4pPr>
      <a:lvl5pPr marL="3658235" algn="l" rtl="0" eaLnBrk="1" latinLnBrk="0" hangingPunct="1">
        <a:defRPr kumimoji="0" kern="1200">
          <a:solidFill>
            <a:schemeClr val="tx1"/>
          </a:solidFill>
          <a:latin typeface="+mn-lt"/>
          <a:ea typeface="+mn-ea"/>
          <a:cs typeface="+mn-cs"/>
        </a:defRPr>
      </a:lvl5pPr>
      <a:lvl6pPr marL="4572635" algn="l" rtl="0" eaLnBrk="1" latinLnBrk="0" hangingPunct="1">
        <a:defRPr kumimoji="0" kern="1200">
          <a:solidFill>
            <a:schemeClr val="tx1"/>
          </a:solidFill>
          <a:latin typeface="+mn-lt"/>
          <a:ea typeface="+mn-ea"/>
          <a:cs typeface="+mn-cs"/>
        </a:defRPr>
      </a:lvl6pPr>
      <a:lvl7pPr marL="5487670" algn="l" rtl="0" eaLnBrk="1" latinLnBrk="0" hangingPunct="1">
        <a:defRPr kumimoji="0" kern="1200">
          <a:solidFill>
            <a:schemeClr val="tx1"/>
          </a:solidFill>
          <a:latin typeface="+mn-lt"/>
          <a:ea typeface="+mn-ea"/>
          <a:cs typeface="+mn-cs"/>
        </a:defRPr>
      </a:lvl7pPr>
      <a:lvl8pPr marL="6402070" algn="l" rtl="0" eaLnBrk="1" latinLnBrk="0" hangingPunct="1">
        <a:defRPr kumimoji="0" kern="1200">
          <a:solidFill>
            <a:schemeClr val="tx1"/>
          </a:solidFill>
          <a:latin typeface="+mn-lt"/>
          <a:ea typeface="+mn-ea"/>
          <a:cs typeface="+mn-cs"/>
        </a:defRPr>
      </a:lvl8pPr>
      <a:lvl9pPr marL="731647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6.GIF"/><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35.jpe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44.jpeg"/><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54.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60.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61.emf"/><Relationship Id="rId1"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70.png"/><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image" Target="../media/image74.jpe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9" Type="http://schemas.openxmlformats.org/officeDocument/2006/relationships/image" Target="../media/image83.jpeg"/><Relationship Id="rId8" Type="http://schemas.openxmlformats.org/officeDocument/2006/relationships/image" Target="../media/image82.jpeg"/><Relationship Id="rId7" Type="http://schemas.openxmlformats.org/officeDocument/2006/relationships/image" Target="../media/image81.jpe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2" Type="http://schemas.openxmlformats.org/officeDocument/2006/relationships/notesSlide" Target="../notesSlides/notesSlide47.xml"/><Relationship Id="rId11" Type="http://schemas.openxmlformats.org/officeDocument/2006/relationships/slideLayout" Target="../slideLayouts/slideLayout7.xml"/><Relationship Id="rId10" Type="http://schemas.openxmlformats.org/officeDocument/2006/relationships/image" Target="../media/image84.jpeg"/><Relationship Id="rId1"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88.png"/><Relationship Id="rId1" Type="http://schemas.openxmlformats.org/officeDocument/2006/relationships/hyperlink" Target="https://baike.baidu.com/item/%E5%90%8C%E6%AD%A5%E5%8D%AB%E6%98%9F" TargetMode="Externa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tags" Target="../tags/tag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95.png"/><Relationship Id="rId1"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98.jpeg"/><Relationship Id="rId1" Type="http://schemas.openxmlformats.org/officeDocument/2006/relationships/image" Target="../media/image9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image" Target="../media/image99.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63.xml.rels><?xml version="1.0" encoding="UTF-8" standalone="yes"?>
<Relationships xmlns="http://schemas.openxmlformats.org/package/2006/relationships"><Relationship Id="rId9" Type="http://schemas.openxmlformats.org/officeDocument/2006/relationships/notesSlide" Target="../notesSlides/notesSlide62.xml"/><Relationship Id="rId8" Type="http://schemas.openxmlformats.org/officeDocument/2006/relationships/slideLayout" Target="../slideLayouts/slideLayout7.xml"/><Relationship Id="rId7" Type="http://schemas.openxmlformats.org/officeDocument/2006/relationships/image" Target="../media/image109.png"/><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10.jpe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7.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115.png"/><Relationship Id="rId1" Type="http://schemas.openxmlformats.org/officeDocument/2006/relationships/image" Target="../media/image114.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16.wmf"/><Relationship Id="rId1" Type="http://schemas.openxmlformats.org/officeDocument/2006/relationships/oleObject" Target="../embeddings/oleObject4.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11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11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oleObject" Target="../embeddings/oleObject2.bin"/><Relationship Id="rId4" Type="http://schemas.openxmlformats.org/officeDocument/2006/relationships/image" Target="../media/image17.emf"/><Relationship Id="rId3" Type="http://schemas.openxmlformats.org/officeDocument/2006/relationships/oleObject" Target="../embeddings/oleObject1.bin"/><Relationship Id="rId2" Type="http://schemas.openxmlformats.org/officeDocument/2006/relationships/image" Target="../media/image16.jpe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21051" y="4901187"/>
            <a:ext cx="9494907" cy="1107996"/>
          </a:xfrm>
          <a:prstGeom prst="rect">
            <a:avLst/>
          </a:prstGeom>
          <a:noFill/>
        </p:spPr>
        <p:txBody>
          <a:bodyPr wrap="none" rtlCol="0">
            <a:spAutoFit/>
          </a:bodyPr>
          <a:lstStyle/>
          <a:p>
            <a:pPr algn="ctr"/>
            <a:r>
              <a:rPr lang="zh-CN" altLang="en-US" sz="6600" b="1" dirty="0">
                <a:solidFill>
                  <a:schemeClr val="tx1">
                    <a:lumMod val="75000"/>
                    <a:lumOff val="25000"/>
                  </a:schemeClr>
                </a:solidFill>
                <a:latin typeface="微软雅黑" panose="020B0503020204020204" pitchFamily="34" charset="-122"/>
                <a:ea typeface="微软雅黑" panose="020B0503020204020204" pitchFamily="34" charset="-122"/>
              </a:rPr>
              <a:t>无线城域网与无线广域网</a:t>
            </a:r>
            <a:endParaRPr lang="x-none" altLang="zh-CN" sz="6600" b="1" dirty="0">
              <a:solidFill>
                <a:schemeClr val="tx1">
                  <a:lumMod val="75000"/>
                  <a:lumOff val="25000"/>
                </a:schemeClr>
              </a:solidFill>
              <a:latin typeface="+mj-ea"/>
              <a:ea typeface="+mj-ea"/>
            </a:endParaRPr>
          </a:p>
        </p:txBody>
      </p:sp>
      <p:sp>
        <p:nvSpPr>
          <p:cNvPr id="3" name="TextBox 6"/>
          <p:cNvSpPr txBox="1"/>
          <p:nvPr/>
        </p:nvSpPr>
        <p:spPr>
          <a:xfrm>
            <a:off x="10805160" y="7665720"/>
            <a:ext cx="5537200" cy="1230630"/>
          </a:xfrm>
          <a:prstGeom prst="rect">
            <a:avLst/>
          </a:prstGeom>
          <a:noFill/>
        </p:spPr>
        <p:txBody>
          <a:bodyPr vert="horz" wrap="square" lIns="0" tIns="0" rIns="0" bIns="0" rtlCol="0" anchor="ctr">
            <a:spAutoFit/>
          </a:bodyPr>
          <a:p>
            <a:pPr algn="r"/>
            <a:r>
              <a:rPr lang="zh-CN" altLang="en-US" sz="4000" dirty="0">
                <a:solidFill>
                  <a:schemeClr val="tx1">
                    <a:lumMod val="65000"/>
                    <a:lumOff val="35000"/>
                  </a:schemeClr>
                </a:solidFill>
                <a:latin typeface="+mj-ea"/>
                <a:ea typeface="+mj-ea"/>
              </a:rPr>
              <a:t>赵 文</a:t>
            </a:r>
            <a:endParaRPr lang="en-US" altLang="zh-CN" sz="4000" dirty="0">
              <a:solidFill>
                <a:schemeClr val="tx1">
                  <a:lumMod val="65000"/>
                  <a:lumOff val="35000"/>
                </a:schemeClr>
              </a:solidFill>
              <a:latin typeface="+mj-ea"/>
              <a:ea typeface="+mj-ea"/>
            </a:endParaRPr>
          </a:p>
          <a:p>
            <a:pPr algn="r"/>
            <a:endParaRPr lang="zh-CN" altLang="en-US" sz="4000" dirty="0">
              <a:solidFill>
                <a:schemeClr val="tx1">
                  <a:lumMod val="65000"/>
                  <a:lumOff val="35000"/>
                </a:schemeClr>
              </a:solidFill>
              <a:latin typeface="+mj-ea"/>
              <a:ea typeface="+mj-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en-US" altLang="zh-CN" dirty="0">
                <a:sym typeface="+mn-ea"/>
              </a:rPr>
              <a:t>802.16的MAC层</a:t>
            </a:r>
            <a:endParaRPr lang="en-US" altLang="zh-CN" dirty="0"/>
          </a:p>
          <a:p>
            <a:endParaRPr lang="en-US" altLang="zh-CN" dirty="0"/>
          </a:p>
        </p:txBody>
      </p:sp>
      <p:sp>
        <p:nvSpPr>
          <p:cNvPr id="3" name="Rectangle 3"/>
          <p:cNvSpPr>
            <a:spLocks noGrp="1" noChangeArrowheads="1"/>
          </p:cNvSpPr>
          <p:nvPr>
            <p:ph type="body" idx="4294967295"/>
          </p:nvPr>
        </p:nvSpPr>
        <p:spPr>
          <a:xfrm>
            <a:off x="779145" y="1148080"/>
            <a:ext cx="17216755" cy="9006840"/>
          </a:xfrm>
          <a:prstGeom prst="rect">
            <a:avLst/>
          </a:prstGeom>
        </p:spPr>
        <p:txBody>
          <a:bodyPr/>
          <a:lstStyle/>
          <a:p>
            <a:pPr eaLnBrk="1" hangingPunct="1">
              <a:lnSpc>
                <a:spcPct val="150000"/>
              </a:lnSpc>
            </a:pPr>
            <a:r>
              <a:rPr lang="zh-CN" altLang="en-US" sz="3600" b="1">
                <a:solidFill>
                  <a:srgbClr val="FF0000"/>
                </a:solidFill>
                <a:sym typeface="+mn-ea"/>
              </a:rPr>
              <a:t>特定服务会聚子层</a:t>
            </a:r>
            <a:r>
              <a:rPr lang="en-US" altLang="zh-CN" sz="3600" b="1">
                <a:sym typeface="+mn-ea"/>
              </a:rPr>
              <a:t>(Convergence Sublayer</a:t>
            </a:r>
            <a:r>
              <a:rPr lang="zh-CN" altLang="en-US" sz="3600" b="1">
                <a:sym typeface="+mn-ea"/>
              </a:rPr>
              <a:t>，</a:t>
            </a:r>
            <a:r>
              <a:rPr lang="en-US" altLang="zh-CN" sz="3600" b="1">
                <a:sym typeface="+mn-ea"/>
              </a:rPr>
              <a:t>CS)</a:t>
            </a:r>
            <a:endParaRPr lang="zh-CN" altLang="en-US" sz="3600" b="1" dirty="0">
              <a:solidFill>
                <a:schemeClr val="tx1">
                  <a:lumMod val="75000"/>
                  <a:lumOff val="2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sym typeface="+mn-ea"/>
              </a:rPr>
              <a:t>负责接收高层协议数据单元PDU，并将接收的PDU映射到MAC层连接上，或者进行相反的操作</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sym typeface="+mn-ea"/>
              </a:rPr>
              <a:t>MAC层所传送的业务包括语音、数据、IP连接、VoIP等，因此MAC层需要既支持连续型业务，又支持突发型业务。</a:t>
            </a:r>
            <a:endParaRPr lang="zh-CN" altLang="en-US" sz="2800" dirty="0">
              <a:solidFill>
                <a:schemeClr val="tx1">
                  <a:lumMod val="65000"/>
                  <a:lumOff val="35000"/>
                </a:schemeClr>
              </a:solidFill>
              <a:latin typeface="+mj-ea"/>
              <a:ea typeface="+mj-ea"/>
            </a:endParaRPr>
          </a:p>
          <a:p>
            <a:pPr marL="548640" lvl="1" indent="-548640" algn="l" eaLnBrk="1" hangingPunct="1">
              <a:lnSpc>
                <a:spcPct val="150000"/>
              </a:lnSpc>
            </a:pPr>
            <a:r>
              <a:rPr lang="zh-CN" altLang="en-US" sz="3600" b="1">
                <a:solidFill>
                  <a:srgbClr val="FF0000"/>
                </a:solidFill>
                <a:sym typeface="+mn-ea"/>
              </a:rPr>
              <a:t>公共部分子层</a:t>
            </a:r>
            <a:r>
              <a:rPr lang="en-US" altLang="zh-CN" sz="3600" b="1">
                <a:sym typeface="+mn-ea"/>
              </a:rPr>
              <a:t>(Common Part Sublayer</a:t>
            </a:r>
            <a:r>
              <a:rPr lang="zh-CN" altLang="en-US" sz="3600" b="1">
                <a:sym typeface="+mn-ea"/>
              </a:rPr>
              <a:t>，</a:t>
            </a:r>
            <a:r>
              <a:rPr lang="en-US" altLang="zh-CN" sz="3600" b="1">
                <a:sym typeface="+mn-ea"/>
              </a:rPr>
              <a:t>CPS)</a:t>
            </a:r>
            <a:endParaRPr lang="en-US" altLang="zh-CN" sz="3600" b="1">
              <a:sym typeface="+mn-ea"/>
            </a:endParaRPr>
          </a:p>
          <a:p>
            <a:pPr lvl="1" algn="l" eaLnBrk="1" hangingPunct="1">
              <a:lnSpc>
                <a:spcPct val="150000"/>
              </a:lnSpc>
            </a:pPr>
            <a:r>
              <a:rPr lang="zh-CN" altLang="en-US" sz="2800" dirty="0">
                <a:solidFill>
                  <a:schemeClr val="tx1">
                    <a:lumMod val="65000"/>
                    <a:lumOff val="35000"/>
                  </a:schemeClr>
                </a:solidFill>
                <a:latin typeface="+mj-ea"/>
                <a:ea typeface="+mj-ea"/>
                <a:sym typeface="+mn-ea"/>
              </a:rPr>
              <a:t>实现MAC层的所有核心功能，包括MAC PDU构建与传送、网络的进入与初始化、带宽分配、连接建立和连接维护、竞争解决算法的实现、服务流管理、各种链路自适应技术的实现。</a:t>
            </a:r>
            <a:endParaRPr lang="zh-CN" altLang="en-US" sz="2800" dirty="0">
              <a:solidFill>
                <a:schemeClr val="tx1">
                  <a:lumMod val="65000"/>
                  <a:lumOff val="35000"/>
                </a:schemeClr>
              </a:solidFill>
              <a:latin typeface="+mj-ea"/>
              <a:ea typeface="+mj-ea"/>
              <a:sym typeface="+mn-ea"/>
            </a:endParaRPr>
          </a:p>
          <a:p>
            <a:pPr marL="548640" lvl="1" indent="-548640" algn="l" eaLnBrk="1" hangingPunct="1">
              <a:lnSpc>
                <a:spcPct val="150000"/>
              </a:lnSpc>
            </a:pPr>
            <a:r>
              <a:rPr lang="zh-CN" altLang="en-US" sz="3600" b="1">
                <a:solidFill>
                  <a:srgbClr val="FF0000"/>
                </a:solidFill>
                <a:sym typeface="+mn-ea"/>
              </a:rPr>
              <a:t>安全子层</a:t>
            </a:r>
            <a:r>
              <a:rPr lang="en-US" altLang="zh-CN" sz="3600" b="1">
                <a:sym typeface="+mn-ea"/>
              </a:rPr>
              <a:t>(Security Sublayer，SS)</a:t>
            </a:r>
            <a:endParaRPr lang="en-US" altLang="zh-CN" sz="3600" b="1">
              <a:sym typeface="+mn-ea"/>
            </a:endParaRPr>
          </a:p>
          <a:p>
            <a:pPr lvl="1" algn="l" eaLnBrk="1" hangingPunct="1">
              <a:lnSpc>
                <a:spcPct val="150000"/>
              </a:lnSpc>
            </a:pPr>
            <a:r>
              <a:rPr lang="zh-CN" altLang="en-US" sz="2800" dirty="0">
                <a:solidFill>
                  <a:schemeClr val="tx1">
                    <a:lumMod val="65000"/>
                    <a:lumOff val="35000"/>
                  </a:schemeClr>
                </a:solidFill>
                <a:latin typeface="+mj-ea"/>
                <a:ea typeface="+mj-ea"/>
                <a:sym typeface="+mn-ea"/>
              </a:rPr>
              <a:t>提供鉴权、安全密钥交换和加密功能。</a:t>
            </a:r>
            <a:endParaRPr lang="zh-CN" altLang="en-US" sz="2800" dirty="0">
              <a:solidFill>
                <a:schemeClr val="tx1">
                  <a:lumMod val="65000"/>
                  <a:lumOff val="35000"/>
                </a:schemeClr>
              </a:solidFill>
              <a:latin typeface="+mj-ea"/>
              <a:ea typeface="+mj-ea"/>
              <a:sym typeface="+mn-ea"/>
            </a:endParaRPr>
          </a:p>
          <a:p>
            <a:pPr lvl="1" algn="l">
              <a:lnSpc>
                <a:spcPct val="150000"/>
              </a:lnSpc>
              <a:spcBef>
                <a:spcPct val="20000"/>
              </a:spcBef>
              <a:buChar char=""/>
            </a:pPr>
            <a:r>
              <a:rPr lang="zh-CN" altLang="en-US" sz="2800" dirty="0">
                <a:solidFill>
                  <a:schemeClr val="tx1">
                    <a:lumMod val="65000"/>
                    <a:lumOff val="35000"/>
                  </a:schemeClr>
                </a:solidFill>
                <a:latin typeface="+mj-ea"/>
                <a:ea typeface="+mj-ea"/>
                <a:sym typeface="+mn-ea"/>
              </a:rPr>
              <a:t>保密机制的两个基本协议：</a:t>
            </a:r>
            <a:endParaRPr lang="zh-CN" altLang="en-US" sz="2800" dirty="0">
              <a:solidFill>
                <a:schemeClr val="tx1">
                  <a:lumMod val="65000"/>
                  <a:lumOff val="35000"/>
                </a:schemeClr>
              </a:solidFill>
              <a:latin typeface="+mj-ea"/>
              <a:ea typeface="+mj-ea"/>
            </a:endParaRPr>
          </a:p>
          <a:p>
            <a:pPr lvl="2">
              <a:lnSpc>
                <a:spcPct val="90000"/>
              </a:lnSpc>
              <a:spcBef>
                <a:spcPct val="20000"/>
              </a:spcBef>
              <a:buClr>
                <a:schemeClr val="hlink"/>
              </a:buClr>
              <a:buSzPct val="75000"/>
              <a:buFont typeface="Wingdings" panose="05000000000000000000" pitchFamily="2" charset="2"/>
              <a:buChar char="v"/>
            </a:pPr>
            <a:r>
              <a:rPr lang="zh-CN" altLang="en-GB" sz="2800" dirty="0">
                <a:latin typeface="微软雅黑" panose="020B0503020204020204" pitchFamily="34" charset="-122"/>
                <a:ea typeface="微软雅黑" panose="020B0503020204020204" pitchFamily="34" charset="-122"/>
                <a:sym typeface="+mn-ea"/>
              </a:rPr>
              <a:t>用于加密数据包的封装协议</a:t>
            </a:r>
            <a:endParaRPr lang="zh-CN" altLang="en-GB" sz="2800" dirty="0">
              <a:latin typeface="微软雅黑" panose="020B0503020204020204" pitchFamily="34" charset="-122"/>
              <a:ea typeface="微软雅黑" panose="020B0503020204020204" pitchFamily="34" charset="-122"/>
            </a:endParaRPr>
          </a:p>
          <a:p>
            <a:pPr lvl="2">
              <a:lnSpc>
                <a:spcPct val="90000"/>
              </a:lnSpc>
              <a:spcBef>
                <a:spcPct val="20000"/>
              </a:spcBef>
              <a:buClr>
                <a:schemeClr val="hlink"/>
              </a:buClr>
              <a:buSzPct val="75000"/>
              <a:buFont typeface="Wingdings" panose="05000000000000000000" pitchFamily="2" charset="2"/>
              <a:buChar char="v"/>
            </a:pPr>
            <a:r>
              <a:rPr lang="zh-CN" altLang="en-GB" sz="2800" dirty="0">
                <a:latin typeface="微软雅黑" panose="020B0503020204020204" pitchFamily="34" charset="-122"/>
                <a:ea typeface="微软雅黑" panose="020B0503020204020204" pitchFamily="34" charset="-122"/>
                <a:sym typeface="+mn-ea"/>
              </a:rPr>
              <a:t>密钥管理协议</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lnSpc>
                <a:spcPct val="150000"/>
              </a:lnSpc>
            </a:pPr>
            <a:endParaRPr lang="en-US" altLang="zh-CN" sz="3200" dirty="0">
              <a:solidFill>
                <a:schemeClr val="tx1">
                  <a:lumMod val="65000"/>
                  <a:lumOff val="35000"/>
                </a:schemeClr>
              </a:solidFill>
              <a:latin typeface="+mj-ea"/>
              <a:ea typeface="+mj-ea"/>
            </a:endParaRPr>
          </a:p>
          <a:p>
            <a:pPr eaLnBrk="1" hangingPunct="1">
              <a:lnSpc>
                <a:spcPct val="150000"/>
              </a:lnSpc>
            </a:pPr>
            <a:endParaRPr lang="en-US" altLang="zh-CN" sz="32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的网络组成</a:t>
            </a:r>
            <a:endParaRPr lang="en-US" altLang="zh-CN" dirty="0"/>
          </a:p>
        </p:txBody>
      </p:sp>
      <p:sp>
        <p:nvSpPr>
          <p:cNvPr id="19462" name="矩形 19461"/>
          <p:cNvSpPr/>
          <p:nvPr/>
        </p:nvSpPr>
        <p:spPr>
          <a:xfrm>
            <a:off x="643255" y="6773545"/>
            <a:ext cx="16659225" cy="2934335"/>
          </a:xfrm>
          <a:prstGeom prst="rect">
            <a:avLst/>
          </a:prstGeom>
          <a:noFill/>
          <a:ln w="9525">
            <a:noFill/>
          </a:ln>
        </p:spPr>
        <p:txBody>
          <a:bodyPr wrap="square" anchor="ctr">
            <a:spAutoFit/>
          </a:bodyPr>
          <a:p>
            <a:pPr marL="1280160" lvl="1" indent="-494030" algn="l" fontAlgn="auto">
              <a:lnSpc>
                <a:spcPct val="150000"/>
              </a:lnSpc>
              <a:spcBef>
                <a:spcPct val="20000"/>
              </a:spcBef>
              <a:buClr>
                <a:schemeClr val="accent1"/>
              </a:buClr>
              <a:buSzPct val="85000"/>
              <a:buFont typeface="Wingdings 2" panose="05020102010507070707"/>
              <a:buChar char=""/>
            </a:pPr>
            <a:r>
              <a:rPr lang="zh-CN" altLang="en-US" sz="2800" dirty="0">
                <a:solidFill>
                  <a:schemeClr val="tx1">
                    <a:lumMod val="65000"/>
                    <a:lumOff val="35000"/>
                  </a:schemeClr>
                </a:solidFill>
                <a:latin typeface="+mj-ea"/>
                <a:ea typeface="+mj-ea"/>
              </a:rPr>
              <a:t>基站直接连接到提供商的骨干网络，该网络再连接到Internet。</a:t>
            </a:r>
            <a:endParaRPr lang="zh-CN" altLang="en-US" sz="2800" dirty="0">
              <a:solidFill>
                <a:schemeClr val="tx1">
                  <a:lumMod val="65000"/>
                  <a:lumOff val="35000"/>
                </a:schemeClr>
              </a:solidFill>
              <a:latin typeface="+mj-ea"/>
              <a:ea typeface="+mj-ea"/>
            </a:endParaRPr>
          </a:p>
          <a:p>
            <a:pPr marL="1280160" lvl="1" indent="-494030" algn="l" fontAlgn="auto">
              <a:lnSpc>
                <a:spcPct val="150000"/>
              </a:lnSpc>
              <a:spcBef>
                <a:spcPct val="20000"/>
              </a:spcBef>
              <a:buClr>
                <a:schemeClr val="accent1"/>
              </a:buClr>
              <a:buSzPct val="85000"/>
              <a:buFont typeface="Wingdings 2" panose="05020102010507070707"/>
              <a:buChar char=""/>
            </a:pPr>
            <a:r>
              <a:rPr lang="zh-CN" altLang="en-US" sz="2800" dirty="0">
                <a:solidFill>
                  <a:schemeClr val="tx1">
                    <a:lumMod val="65000"/>
                    <a:lumOff val="35000"/>
                  </a:schemeClr>
                </a:solidFill>
                <a:latin typeface="+mj-ea"/>
                <a:ea typeface="+mj-ea"/>
              </a:rPr>
              <a:t>基站通过空中接口与站通信。</a:t>
            </a:r>
            <a:endParaRPr lang="zh-CN" altLang="en-US" sz="2800" dirty="0">
              <a:solidFill>
                <a:schemeClr val="tx1">
                  <a:lumMod val="65000"/>
                  <a:lumOff val="35000"/>
                </a:schemeClr>
              </a:solidFill>
              <a:latin typeface="+mj-ea"/>
              <a:ea typeface="+mj-ea"/>
            </a:endParaRPr>
          </a:p>
          <a:p>
            <a:pPr marL="1280160" lvl="1" indent="-494030" algn="l" fontAlgn="auto">
              <a:lnSpc>
                <a:spcPct val="150000"/>
              </a:lnSpc>
              <a:spcBef>
                <a:spcPct val="20000"/>
              </a:spcBef>
              <a:buClr>
                <a:schemeClr val="accent1"/>
              </a:buClr>
              <a:buSzPct val="85000"/>
              <a:buFont typeface="Wingdings 2" panose="05020102010507070707"/>
              <a:buChar char=""/>
            </a:pPr>
            <a:r>
              <a:rPr lang="zh-CN" altLang="en-US" sz="2800" dirty="0">
                <a:solidFill>
                  <a:schemeClr val="tx1">
                    <a:lumMod val="65000"/>
                    <a:lumOff val="35000"/>
                  </a:schemeClr>
                </a:solidFill>
                <a:latin typeface="+mj-ea"/>
                <a:ea typeface="+mj-ea"/>
              </a:rPr>
              <a:t>网络中并存着两种站：第一种是保持在一个固定位置的用户站，例如家庭宽带接入Internet；</a:t>
            </a:r>
            <a:endParaRPr lang="zh-CN" altLang="en-US" sz="2800" dirty="0">
              <a:solidFill>
                <a:schemeClr val="tx1">
                  <a:lumMod val="65000"/>
                  <a:lumOff val="35000"/>
                </a:schemeClr>
              </a:solidFill>
              <a:latin typeface="+mj-ea"/>
              <a:ea typeface="+mj-ea"/>
            </a:endParaRPr>
          </a:p>
          <a:p>
            <a:pPr marL="1280160" lvl="1" indent="-494030" algn="l" fontAlgn="auto">
              <a:lnSpc>
                <a:spcPct val="150000"/>
              </a:lnSpc>
              <a:spcBef>
                <a:spcPct val="20000"/>
              </a:spcBef>
              <a:buClr>
                <a:schemeClr val="accent1"/>
              </a:buClr>
              <a:buSzPct val="85000"/>
              <a:buFont typeface="Wingdings 2" panose="05020102010507070707"/>
              <a:buChar char=""/>
            </a:pPr>
            <a:r>
              <a:rPr lang="zh-CN" altLang="en-US" sz="2800" dirty="0">
                <a:solidFill>
                  <a:schemeClr val="tx1">
                    <a:lumMod val="65000"/>
                    <a:lumOff val="35000"/>
                  </a:schemeClr>
                </a:solidFill>
                <a:latin typeface="+mj-ea"/>
                <a:ea typeface="+mj-ea"/>
              </a:rPr>
              <a:t>第二种是可以在移动中接收服务的移动站，例如一辆配备了WiMAX装置的汽车。</a:t>
            </a:r>
            <a:endParaRPr sz="2800" dirty="0">
              <a:effectLst>
                <a:outerShdw blurRad="38100" dist="38100" dir="2700000">
                  <a:srgbClr val="000000"/>
                </a:outerShdw>
              </a:effectLst>
              <a:latin typeface="宋体-方正超大字符集" panose="03000509000000000000" charset="-122"/>
              <a:ea typeface="宋体-方正超大字符集" panose="03000509000000000000" charset="-122"/>
              <a:cs typeface="宋体-方正超大字符集" panose="03000509000000000000" charset="-122"/>
            </a:endParaRPr>
          </a:p>
        </p:txBody>
      </p:sp>
      <p:pic>
        <p:nvPicPr>
          <p:cNvPr id="2" name="图片 1"/>
          <p:cNvPicPr>
            <a:picLocks noChangeAspect="1"/>
          </p:cNvPicPr>
          <p:nvPr/>
        </p:nvPicPr>
        <p:blipFill>
          <a:blip r:embed="rId1"/>
          <a:stretch>
            <a:fillRect/>
          </a:stretch>
        </p:blipFill>
        <p:spPr>
          <a:xfrm>
            <a:off x="2329815" y="1478915"/>
            <a:ext cx="13000990" cy="529463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的网络组成</a:t>
            </a:r>
            <a:endParaRPr lang="en-US" altLang="zh-CN" dirty="0"/>
          </a:p>
        </p:txBody>
      </p:sp>
      <p:pic>
        <p:nvPicPr>
          <p:cNvPr id="3" name="Picture 4" descr="0502"/>
          <p:cNvPicPr>
            <a:picLocks noGrp="1" noChangeAspect="1" noChangeArrowheads="1"/>
          </p:cNvPicPr>
          <p:nvPr>
            <p:ph type="body" idx="4294967295"/>
          </p:nvPr>
        </p:nvPicPr>
        <p:blipFill>
          <a:blip r:embed="rId1">
            <a:extLst>
              <a:ext uri="{28A0092B-C50C-407E-A947-70E740481C1C}">
                <a14:useLocalDpi xmlns:a14="http://schemas.microsoft.com/office/drawing/2010/main" val="0"/>
              </a:ext>
            </a:extLst>
          </a:blip>
          <a:srcRect/>
          <a:stretch>
            <a:fillRect/>
          </a:stretch>
        </p:blipFill>
        <p:spPr>
          <a:xfrm>
            <a:off x="3067139" y="2192758"/>
            <a:ext cx="11551056" cy="4311593"/>
          </a:xfrm>
          <a:prstGeom prst="rect">
            <a:avLst/>
          </a:prstGeom>
          <a:noFill/>
        </p:spPr>
      </p:pic>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5907" y="5577135"/>
            <a:ext cx="4023496" cy="363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2" name="矩形 19461"/>
          <p:cNvSpPr/>
          <p:nvPr/>
        </p:nvSpPr>
        <p:spPr>
          <a:xfrm>
            <a:off x="1286510" y="7554595"/>
            <a:ext cx="11536045" cy="1370965"/>
          </a:xfrm>
          <a:prstGeom prst="rect">
            <a:avLst/>
          </a:prstGeom>
          <a:noFill/>
          <a:ln w="9525">
            <a:noFill/>
          </a:ln>
        </p:spPr>
        <p:txBody>
          <a:bodyPr wrap="square" anchor="ctr">
            <a:spAutoFit/>
          </a:bodyPr>
          <a:p>
            <a:pPr>
              <a:lnSpc>
                <a:spcPct val="130000"/>
              </a:lnSpc>
            </a:pPr>
            <a:r>
              <a:rPr lang="zh-CN" altLang="en-US" sz="3200" dirty="0">
                <a:effectLst>
                  <a:outerShdw blurRad="38100" dist="38100" dir="2700000">
                    <a:srgbClr val="000000"/>
                  </a:outerShdw>
                </a:effectLst>
                <a:latin typeface="Arial" panose="020B0604020202020204" pitchFamily="34" charset="0"/>
              </a:rPr>
              <a:t>一个完整的</a:t>
            </a:r>
            <a:r>
              <a:rPr lang="en-US" altLang="zh-CN" sz="3200" dirty="0">
                <a:effectLst>
                  <a:outerShdw blurRad="38100" dist="38100" dir="2700000">
                    <a:srgbClr val="000000"/>
                  </a:outerShdw>
                </a:effectLst>
                <a:latin typeface="Arial" panose="020B0604020202020204" pitchFamily="34" charset="0"/>
              </a:rPr>
              <a:t>802.16</a:t>
            </a:r>
            <a:r>
              <a:rPr lang="zh-CN" altLang="en-US" sz="3200" dirty="0">
                <a:effectLst>
                  <a:outerShdw blurRad="38100" dist="38100" dir="2700000">
                    <a:srgbClr val="000000"/>
                  </a:outerShdw>
                </a:effectLst>
                <a:latin typeface="Arial" panose="020B0604020202020204" pitchFamily="34" charset="0"/>
              </a:rPr>
              <a:t>系统应包含的网络实体有</a:t>
            </a:r>
            <a:endParaRPr lang="zh-CN" altLang="en-US" sz="3200">
              <a:effectLst>
                <a:outerShdw blurRad="38100" dist="38100" dir="2700000">
                  <a:srgbClr val="000000"/>
                </a:outerShdw>
              </a:effectLst>
              <a:latin typeface="Arial" panose="020B0604020202020204" pitchFamily="34" charset="0"/>
            </a:endParaRPr>
          </a:p>
          <a:p>
            <a:pPr lvl="1">
              <a:lnSpc>
                <a:spcPct val="130000"/>
              </a:lnSpc>
              <a:buFont typeface="Wingdings" panose="05000000000000000000" pitchFamily="2" charset="2"/>
              <a:buChar char="u"/>
            </a:pPr>
            <a:r>
              <a:rPr lang="zh-CN" altLang="en-US" sz="3200" b="1" dirty="0">
                <a:solidFill>
                  <a:srgbClr val="FF0000"/>
                </a:solidFill>
                <a:effectLst>
                  <a:outerShdw blurRad="38100" dist="38100" dir="2700000">
                    <a:srgbClr val="000000"/>
                  </a:outerShdw>
                </a:effectLst>
                <a:latin typeface="Arial" panose="020B0604020202020204" pitchFamily="34" charset="0"/>
              </a:rPr>
              <a:t>用户设备</a:t>
            </a:r>
            <a:r>
              <a:rPr lang="en-US" altLang="zh-CN" sz="3200" b="1" dirty="0">
                <a:solidFill>
                  <a:srgbClr val="FF0000"/>
                </a:solidFill>
                <a:effectLst>
                  <a:outerShdw blurRad="38100" dist="38100" dir="2700000">
                    <a:srgbClr val="000000"/>
                  </a:outerShdw>
                </a:effectLst>
                <a:latin typeface="Arial" panose="020B0604020202020204" pitchFamily="34" charset="0"/>
              </a:rPr>
              <a:t>(UE)</a:t>
            </a:r>
            <a:r>
              <a:rPr lang="zh-CN" altLang="en-US" sz="3200" b="1" dirty="0">
                <a:solidFill>
                  <a:srgbClr val="FF0000"/>
                </a:solidFill>
                <a:effectLst>
                  <a:outerShdw blurRad="38100" dist="38100" dir="2700000">
                    <a:srgbClr val="000000"/>
                  </a:outerShdw>
                </a:effectLst>
                <a:latin typeface="Arial" panose="020B0604020202020204" pitchFamily="34" charset="0"/>
              </a:rPr>
              <a:t>、用户站</a:t>
            </a:r>
            <a:r>
              <a:rPr lang="en-US" altLang="zh-CN" sz="3200" b="1" dirty="0">
                <a:solidFill>
                  <a:srgbClr val="FF0000"/>
                </a:solidFill>
                <a:effectLst>
                  <a:outerShdw blurRad="38100" dist="38100" dir="2700000">
                    <a:srgbClr val="000000"/>
                  </a:outerShdw>
                </a:effectLst>
                <a:latin typeface="Arial" panose="020B0604020202020204" pitchFamily="34" charset="0"/>
              </a:rPr>
              <a:t>(SS)</a:t>
            </a:r>
            <a:r>
              <a:rPr lang="zh-CN" altLang="en-US" sz="3200" b="1" dirty="0">
                <a:solidFill>
                  <a:srgbClr val="FF0000"/>
                </a:solidFill>
                <a:effectLst>
                  <a:outerShdw blurRad="38100" dist="38100" dir="2700000">
                    <a:srgbClr val="000000"/>
                  </a:outerShdw>
                </a:effectLst>
                <a:latin typeface="Arial" panose="020B0604020202020204" pitchFamily="34" charset="0"/>
              </a:rPr>
              <a:t>、基站</a:t>
            </a:r>
            <a:r>
              <a:rPr lang="en-US" altLang="zh-CN" sz="3200" b="1" dirty="0">
                <a:solidFill>
                  <a:srgbClr val="FF0000"/>
                </a:solidFill>
                <a:effectLst>
                  <a:outerShdw blurRad="38100" dist="38100" dir="2700000">
                    <a:srgbClr val="000000"/>
                  </a:outerShdw>
                </a:effectLst>
                <a:latin typeface="Arial" panose="020B0604020202020204" pitchFamily="34" charset="0"/>
              </a:rPr>
              <a:t>(BS)</a:t>
            </a:r>
            <a:r>
              <a:rPr lang="zh-CN" altLang="en-US" sz="3200" b="1" dirty="0">
                <a:solidFill>
                  <a:srgbClr val="FF0000"/>
                </a:solidFill>
                <a:effectLst>
                  <a:outerShdw blurRad="38100" dist="38100" dir="2700000">
                    <a:srgbClr val="000000"/>
                  </a:outerShdw>
                </a:effectLst>
                <a:latin typeface="Arial" panose="020B0604020202020204" pitchFamily="34" charset="0"/>
              </a:rPr>
              <a:t>和核心网</a:t>
            </a:r>
            <a:r>
              <a:rPr lang="en-US" altLang="zh-CN" sz="3200" b="1">
                <a:solidFill>
                  <a:srgbClr val="FF0000"/>
                </a:solidFill>
                <a:effectLst>
                  <a:outerShdw blurRad="38100" dist="38100" dir="2700000">
                    <a:srgbClr val="000000"/>
                  </a:outerShdw>
                </a:effectLst>
                <a:latin typeface="Arial" panose="020B0604020202020204" pitchFamily="34" charset="0"/>
              </a:rPr>
              <a:t>(CN</a:t>
            </a:r>
            <a:r>
              <a:rPr lang="en-US" altLang="zh-CN" sz="3200" b="1">
                <a:effectLst>
                  <a:outerShdw blurRad="38100" dist="38100" dir="2700000">
                    <a:srgbClr val="000000"/>
                  </a:outerShdw>
                </a:effectLst>
                <a:latin typeface="Arial" panose="020B0604020202020204" pitchFamily="34" charset="0"/>
              </a:rPr>
              <a:t>)</a:t>
            </a:r>
            <a:endParaRPr lang="en-US" altLang="zh-CN" sz="3200" b="1">
              <a:effectLst>
                <a:outerShdw blurRad="38100" dist="38100" dir="2700000">
                  <a:srgbClr val="000000"/>
                </a:outerShdw>
              </a:effectLst>
              <a:latin typeface="Arial" panose="020B0604020202020204" pitchFamily="34" charset="0"/>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027" y="5793159"/>
            <a:ext cx="4401221" cy="3568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的网络组成</a:t>
            </a:r>
            <a:endParaRPr lang="en-US" altLang="zh-CN" dirty="0"/>
          </a:p>
        </p:txBody>
      </p:sp>
      <p:sp>
        <p:nvSpPr>
          <p:cNvPr id="19462" name="矩形 19461"/>
          <p:cNvSpPr/>
          <p:nvPr/>
        </p:nvSpPr>
        <p:spPr>
          <a:xfrm>
            <a:off x="1413510" y="9245283"/>
            <a:ext cx="11536045" cy="270510"/>
          </a:xfrm>
          <a:prstGeom prst="rect">
            <a:avLst/>
          </a:prstGeom>
          <a:noFill/>
          <a:ln w="9525">
            <a:noFill/>
          </a:ln>
        </p:spPr>
        <p:txBody>
          <a:bodyPr wrap="square" anchor="ctr">
            <a:spAutoFit/>
          </a:bodyPr>
          <a:p>
            <a:pPr marL="0" marR="0" lvl="0" indent="0" algn="ctr" defTabSz="914400" rtl="0" eaLnBrk="0" fontAlgn="base" latinLnBrk="0" hangingPunct="0">
              <a:lnSpc>
                <a:spcPts val="1400"/>
              </a:lnSpc>
              <a:spcBef>
                <a:spcPct val="0"/>
              </a:spcBef>
              <a:spcAft>
                <a:spcPts val="240"/>
              </a:spcAft>
              <a:buClrTx/>
              <a:buSzTx/>
              <a:buFontTx/>
              <a:buNone/>
              <a:defRPr/>
            </a:pPr>
            <a:r>
              <a:rPr lang="zh-CN" altLang="zh-CN" sz="3200" kern="1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WiMAX网络结构</a:t>
            </a:r>
            <a:endParaRPr lang="en-US" altLang="zh-CN" sz="3200" b="1">
              <a:effectLst>
                <a:outerShdw blurRad="38100" dist="38100" dir="2700000">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0661" name="Picture 7" descr="4-17"/>
          <p:cNvPicPr>
            <a:picLocks noChangeAspect="1"/>
          </p:cNvPicPr>
          <p:nvPr/>
        </p:nvPicPr>
        <p:blipFill>
          <a:blip r:embed="rId1"/>
          <a:stretch>
            <a:fillRect/>
          </a:stretch>
        </p:blipFill>
        <p:spPr>
          <a:xfrm>
            <a:off x="3314065" y="1433830"/>
            <a:ext cx="8907780" cy="7045960"/>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的网络拓扑结构</a:t>
            </a:r>
            <a:endParaRPr lang="en-US" altLang="zh-CN" dirty="0"/>
          </a:p>
        </p:txBody>
      </p:sp>
      <p:pic>
        <p:nvPicPr>
          <p:cNvPr id="3" name="Picture 4" descr="05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7075" y="2667000"/>
            <a:ext cx="14460220"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a:spLocks noGrp="1" noChangeArrowheads="1"/>
          </p:cNvSpPr>
          <p:nvPr/>
        </p:nvSpPr>
        <p:spPr>
          <a:xfrm>
            <a:off x="1291590" y="1334770"/>
            <a:ext cx="16262985" cy="100203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eaLnBrk="1" hangingPunct="1">
              <a:lnSpc>
                <a:spcPct val="150000"/>
              </a:lnSpc>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IEEE 802.16</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协议中定义了两种网络结构：点到多点</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(PMP)</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结构、网格</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(Mesh)</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结构 </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86130" lvl="1" indent="0" eaLnBrk="1" hangingPunct="1">
              <a:lnSpc>
                <a:spcPct val="150000"/>
              </a:lnSpc>
              <a:buNone/>
            </a:pP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标注 5"/>
          <p:cNvSpPr/>
          <p:nvPr/>
        </p:nvSpPr>
        <p:spPr>
          <a:xfrm>
            <a:off x="1291590" y="8373745"/>
            <a:ext cx="6600825" cy="1610995"/>
          </a:xfrm>
          <a:prstGeom prst="wedgeRoundRectCallout">
            <a:avLst>
              <a:gd name="adj1" fmla="val -17061"/>
              <a:gd name="adj2" fmla="val -64189"/>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l"/>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PMP</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是一个基站为多个用户站提供服务。</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下行链路：基站到用户站的链路</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上行链路：用户站到基站的链路</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业务仅在基站和用户站之间传送。</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圆角矩形标注 6"/>
          <p:cNvSpPr/>
          <p:nvPr/>
        </p:nvSpPr>
        <p:spPr>
          <a:xfrm>
            <a:off x="9856470" y="8373745"/>
            <a:ext cx="6600825" cy="1610995"/>
          </a:xfrm>
          <a:prstGeom prst="wedgeRoundRectCallout">
            <a:avLst>
              <a:gd name="adj1" fmla="val -17061"/>
              <a:gd name="adj2" fmla="val -64189"/>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l">
              <a:buClrTx/>
              <a:buSzTx/>
              <a:buFontTx/>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Mesh，无线自组多跳网络。</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业务可通过其他站进行转发，即业务可不通过基站直接在用户站之间传送。</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优点：单基站覆盖范围扩大、网络健壮性增强</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的服务</a:t>
            </a:r>
            <a:endParaRPr lang="en-US" altLang="zh-CN" dirty="0"/>
          </a:p>
        </p:txBody>
      </p:sp>
      <p:sp>
        <p:nvSpPr>
          <p:cNvPr id="3" name="Rectangle 3"/>
          <p:cNvSpPr>
            <a:spLocks noGrp="1" noChangeArrowheads="1"/>
          </p:cNvSpPr>
          <p:nvPr>
            <p:ph type="body" idx="4294967295"/>
          </p:nvPr>
        </p:nvSpPr>
        <p:spPr>
          <a:xfrm>
            <a:off x="1152525" y="1439545"/>
            <a:ext cx="15528925" cy="7954010"/>
          </a:xfrm>
          <a:prstGeom prst="rect">
            <a:avLst/>
          </a:prstGeom>
        </p:spPr>
        <p:txBody>
          <a:bodyPr/>
          <a:lstStyle/>
          <a:p>
            <a:pPr marL="571500" lvl="1" indent="-571500" algn="l">
              <a:lnSpc>
                <a:spcPct val="150000"/>
              </a:lnSpc>
              <a:buFont typeface="Arial" panose="020B0604020202020204" pitchFamily="34" charset="0"/>
              <a:buChar char="•"/>
            </a:pPr>
            <a:r>
              <a:rPr lang="zh-CN" altLang="en-US" sz="3600" b="1" dirty="0">
                <a:solidFill>
                  <a:schemeClr val="tx1">
                    <a:lumMod val="75000"/>
                    <a:lumOff val="25000"/>
                  </a:schemeClr>
                </a:solidFill>
                <a:latin typeface="+mj-ea"/>
                <a:ea typeface="+mj-ea"/>
                <a:sym typeface="+mn-ea"/>
              </a:rPr>
              <a:t>802.16 MAC层有效性的关键之一在于它是</a:t>
            </a:r>
            <a:r>
              <a:rPr lang="zh-CN" altLang="en-US" sz="3600" b="1" dirty="0">
                <a:solidFill>
                  <a:srgbClr val="FF0000"/>
                </a:solidFill>
                <a:latin typeface="+mj-ea"/>
                <a:ea typeface="+mj-ea"/>
                <a:sym typeface="+mn-ea"/>
              </a:rPr>
              <a:t>面向连接</a:t>
            </a:r>
            <a:r>
              <a:rPr lang="zh-CN" altLang="en-US" sz="3600" b="1" dirty="0">
                <a:solidFill>
                  <a:schemeClr val="tx1">
                    <a:lumMod val="75000"/>
                    <a:lumOff val="25000"/>
                  </a:schemeClr>
                </a:solidFill>
                <a:latin typeface="+mj-ea"/>
                <a:ea typeface="+mj-ea"/>
                <a:sym typeface="+mn-ea"/>
              </a:rPr>
              <a:t>的：</a:t>
            </a:r>
            <a:endParaRPr lang="zh-CN" altLang="en-US" sz="3600" b="1" dirty="0">
              <a:solidFill>
                <a:schemeClr val="tx1">
                  <a:lumMod val="75000"/>
                  <a:lumOff val="25000"/>
                </a:schemeClr>
              </a:solidFill>
              <a:latin typeface="+mj-ea"/>
              <a:ea typeface="+mj-ea"/>
              <a:sym typeface="+mn-ea"/>
            </a:endParaRPr>
          </a:p>
          <a:p>
            <a:pPr lvl="1" algn="l">
              <a:lnSpc>
                <a:spcPct val="150000"/>
              </a:lnSpc>
            </a:pPr>
            <a:r>
              <a:rPr lang="zh-CN" altLang="en-US" sz="2800" dirty="0">
                <a:solidFill>
                  <a:schemeClr val="tx1">
                    <a:lumMod val="65000"/>
                    <a:lumOff val="35000"/>
                  </a:schemeClr>
                </a:solidFill>
                <a:latin typeface="+mj-ea"/>
                <a:ea typeface="+mj-ea"/>
                <a:sym typeface="+mn-ea"/>
              </a:rPr>
              <a:t>所有业务，包括本身是无连接的业务，在802.16系统中都将映射到连接上。</a:t>
            </a:r>
            <a:endParaRPr lang="zh-CN" altLang="en-US" sz="2800" dirty="0">
              <a:solidFill>
                <a:schemeClr val="tx1">
                  <a:lumMod val="65000"/>
                  <a:lumOff val="35000"/>
                </a:schemeClr>
              </a:solidFill>
              <a:latin typeface="+mj-ea"/>
              <a:ea typeface="+mj-ea"/>
              <a:sym typeface="+mn-ea"/>
            </a:endParaRPr>
          </a:p>
          <a:p>
            <a:pPr lvl="1" algn="l">
              <a:lnSpc>
                <a:spcPct val="150000"/>
              </a:lnSpc>
            </a:pPr>
            <a:r>
              <a:rPr lang="zh-CN" altLang="en-US" sz="2800" dirty="0">
                <a:solidFill>
                  <a:schemeClr val="tx1">
                    <a:lumMod val="65000"/>
                    <a:lumOff val="35000"/>
                  </a:schemeClr>
                </a:solidFill>
                <a:latin typeface="+mj-ea"/>
                <a:ea typeface="+mj-ea"/>
                <a:sym typeface="+mn-ea"/>
              </a:rPr>
              <a:t>每一个连接都与具体的参数相联系，比如：带宽请求、QoS与业务参数的关联、数据的传送和路由，以及其他与服务合约相关的操作。</a:t>
            </a:r>
            <a:endParaRPr lang="zh-CN" altLang="en-US" sz="2800" dirty="0">
              <a:solidFill>
                <a:schemeClr val="tx1">
                  <a:lumMod val="65000"/>
                  <a:lumOff val="3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sym typeface="+mn-ea"/>
              </a:rPr>
              <a:t>每条连接都有一个</a:t>
            </a:r>
            <a:r>
              <a:rPr lang="zh-CN" altLang="en-US" sz="2800" dirty="0">
                <a:solidFill>
                  <a:srgbClr val="FF0000"/>
                </a:solidFill>
                <a:latin typeface="+mj-ea"/>
                <a:ea typeface="+mj-ea"/>
                <a:sym typeface="+mn-ea"/>
              </a:rPr>
              <a:t>16比特的连接标识(CID)</a:t>
            </a:r>
            <a:r>
              <a:rPr lang="zh-CN" altLang="en-US" sz="2800" dirty="0">
                <a:solidFill>
                  <a:schemeClr val="tx1">
                    <a:lumMod val="65000"/>
                    <a:lumOff val="35000"/>
                  </a:schemeClr>
                </a:solidFill>
                <a:latin typeface="+mj-ea"/>
                <a:ea typeface="+mj-ea"/>
                <a:sym typeface="+mn-ea"/>
              </a:rPr>
              <a:t>。</a:t>
            </a:r>
            <a:endParaRPr lang="zh-CN" altLang="en-US" sz="2800" dirty="0">
              <a:solidFill>
                <a:schemeClr val="tx1">
                  <a:lumMod val="65000"/>
                  <a:lumOff val="3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sym typeface="+mn-ea"/>
              </a:rPr>
              <a:t>根据连接上所传送的服务类别，SS可能会被分配连续的带宽，也可能通过向BS发送带宽请求，由BS来分配发送机会。</a:t>
            </a:r>
            <a:endParaRPr lang="zh-CN" altLang="en-US" sz="2800" dirty="0">
              <a:solidFill>
                <a:schemeClr val="tx1">
                  <a:lumMod val="65000"/>
                  <a:lumOff val="35000"/>
                </a:schemeClr>
              </a:solidFill>
              <a:latin typeface="+mj-ea"/>
              <a:ea typeface="+mj-ea"/>
            </a:endParaRPr>
          </a:p>
          <a:p>
            <a:pPr lvl="1" algn="l">
              <a:lnSpc>
                <a:spcPct val="150000"/>
              </a:lnSpc>
            </a:pPr>
            <a:endParaRPr lang="zh-CN" altLang="en-US" sz="2800" dirty="0">
              <a:solidFill>
                <a:schemeClr val="tx1">
                  <a:lumMod val="65000"/>
                  <a:lumOff val="35000"/>
                </a:schemeClr>
              </a:solidFill>
              <a:latin typeface="+mj-ea"/>
              <a:ea typeface="+mj-ea"/>
            </a:endParaRPr>
          </a:p>
          <a:p>
            <a:pPr lvl="1" eaLnBrk="1" hangingPunct="1">
              <a:lnSpc>
                <a:spcPct val="150000"/>
              </a:lnSpc>
            </a:pPr>
            <a:endParaRPr lang="en-US" altLang="zh-CN" sz="2800" dirty="0">
              <a:solidFill>
                <a:schemeClr val="tx1">
                  <a:lumMod val="65000"/>
                  <a:lumOff val="35000"/>
                </a:schemeClr>
              </a:solidFill>
              <a:latin typeface="+mj-ea"/>
              <a:ea typeface="+mj-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的服务</a:t>
            </a:r>
            <a:endParaRPr lang="en-US" altLang="zh-CN" dirty="0"/>
          </a:p>
        </p:txBody>
      </p:sp>
      <p:sp>
        <p:nvSpPr>
          <p:cNvPr id="3" name="Rectangle 3"/>
          <p:cNvSpPr>
            <a:spLocks noGrp="1" noChangeArrowheads="1"/>
          </p:cNvSpPr>
          <p:nvPr>
            <p:ph type="body" idx="4294967295"/>
          </p:nvPr>
        </p:nvSpPr>
        <p:spPr>
          <a:xfrm>
            <a:off x="1152525" y="1439545"/>
            <a:ext cx="15528925" cy="7954010"/>
          </a:xfrm>
          <a:prstGeom prst="rect">
            <a:avLst/>
          </a:prstGeom>
        </p:spPr>
        <p:txBody>
          <a:bodyPr/>
          <a:lstStyle/>
          <a:p>
            <a:pPr marL="571500" lvl="1" indent="-571500" algn="l">
              <a:lnSpc>
                <a:spcPct val="150000"/>
              </a:lnSpc>
              <a:buFont typeface="Arial" panose="020B0604020202020204" pitchFamily="34" charset="0"/>
              <a:buChar char="•"/>
            </a:pPr>
            <a:r>
              <a:rPr lang="zh-CN" altLang="en-US" sz="3600" b="1" dirty="0">
                <a:solidFill>
                  <a:schemeClr val="tx1">
                    <a:lumMod val="75000"/>
                    <a:lumOff val="25000"/>
                  </a:schemeClr>
                </a:solidFill>
                <a:latin typeface="+mj-ea"/>
                <a:ea typeface="+mj-ea"/>
                <a:sym typeface="+mn-ea"/>
              </a:rPr>
              <a:t>带宽分配</a:t>
            </a:r>
            <a:r>
              <a:rPr lang="zh-CN" altLang="en-US" sz="3600" b="1" dirty="0">
                <a:solidFill>
                  <a:schemeClr val="tx1">
                    <a:lumMod val="75000"/>
                    <a:lumOff val="25000"/>
                  </a:schemeClr>
                </a:solidFill>
                <a:latin typeface="+mj-ea"/>
                <a:ea typeface="+mj-ea"/>
                <a:sym typeface="+mn-ea"/>
              </a:rPr>
              <a:t>：</a:t>
            </a:r>
            <a:endParaRPr lang="zh-CN" altLang="en-US" sz="3600" b="1" dirty="0">
              <a:solidFill>
                <a:schemeClr val="tx1">
                  <a:lumMod val="75000"/>
                  <a:lumOff val="25000"/>
                </a:schemeClr>
              </a:solidFill>
              <a:latin typeface="+mj-ea"/>
              <a:ea typeface="+mj-ea"/>
              <a:sym typeface="+mn-ea"/>
            </a:endParaRPr>
          </a:p>
          <a:p>
            <a:pPr lvl="1" algn="l">
              <a:lnSpc>
                <a:spcPct val="150000"/>
              </a:lnSpc>
            </a:pPr>
            <a:r>
              <a:rPr lang="zh-CN" altLang="en-US" sz="2800" dirty="0">
                <a:solidFill>
                  <a:schemeClr val="tx1">
                    <a:lumMod val="65000"/>
                    <a:lumOff val="35000"/>
                  </a:schemeClr>
                </a:solidFill>
                <a:latin typeface="+mj-ea"/>
                <a:ea typeface="+mj-ea"/>
                <a:sym typeface="+mn-ea"/>
              </a:rPr>
              <a:t>当连接建立后，不同用户的带宽需求就确定了。标准中的许多消息选项使得</a:t>
            </a:r>
            <a:r>
              <a:rPr lang="zh-CN" altLang="en-US" sz="2800" dirty="0">
                <a:solidFill>
                  <a:srgbClr val="FF0000"/>
                </a:solidFill>
                <a:latin typeface="+mj-ea"/>
                <a:ea typeface="+mj-ea"/>
                <a:sym typeface="+mn-ea"/>
              </a:rPr>
              <a:t>SS可以申请额外的上行链路带宽</a:t>
            </a:r>
            <a:r>
              <a:rPr lang="zh-CN" altLang="en-US" sz="2800" dirty="0">
                <a:solidFill>
                  <a:schemeClr val="tx1">
                    <a:lumMod val="65000"/>
                    <a:lumOff val="35000"/>
                  </a:schemeClr>
                </a:solidFill>
                <a:latin typeface="+mj-ea"/>
                <a:ea typeface="+mj-ea"/>
                <a:sym typeface="+mn-ea"/>
              </a:rPr>
              <a:t>，并通知BS总共的带宽要求，允许BS轮询不同的SS，或通过组播来确定这些要求。这些机制保证了可用带宽的有效利用以及灵活地适应多种服务或应对不同服务变化的需求。</a:t>
            </a:r>
            <a:endParaRPr lang="zh-CN" altLang="en-US" sz="2800" dirty="0">
              <a:solidFill>
                <a:schemeClr val="tx1">
                  <a:lumMod val="65000"/>
                  <a:lumOff val="35000"/>
                </a:schemeClr>
              </a:solidFill>
              <a:latin typeface="+mj-ea"/>
              <a:ea typeface="+mj-ea"/>
              <a:sym typeface="+mn-ea"/>
            </a:endParaRPr>
          </a:p>
          <a:p>
            <a:pPr lvl="1" algn="l">
              <a:lnSpc>
                <a:spcPct val="150000"/>
              </a:lnSpc>
            </a:pPr>
            <a:r>
              <a:rPr lang="zh-CN" altLang="en-US" sz="2800" dirty="0">
                <a:solidFill>
                  <a:schemeClr val="tx1">
                    <a:lumMod val="65000"/>
                    <a:lumOff val="35000"/>
                  </a:schemeClr>
                </a:solidFill>
                <a:latin typeface="+mj-ea"/>
                <a:ea typeface="+mj-ea"/>
                <a:sym typeface="+mn-ea"/>
              </a:rPr>
              <a:t>MAC层定义了SS的两个分类：</a:t>
            </a:r>
            <a:r>
              <a:rPr lang="zh-CN" altLang="en-US" sz="2800" dirty="0">
                <a:solidFill>
                  <a:srgbClr val="FF0000"/>
                </a:solidFill>
                <a:latin typeface="+mj-ea"/>
                <a:ea typeface="+mj-ea"/>
                <a:sym typeface="+mn-ea"/>
              </a:rPr>
              <a:t>每连接授予(GPC)</a:t>
            </a:r>
            <a:r>
              <a:rPr lang="zh-CN" altLang="en-US" sz="2800" dirty="0">
                <a:solidFill>
                  <a:schemeClr val="tx1">
                    <a:lumMod val="65000"/>
                    <a:lumOff val="35000"/>
                  </a:schemeClr>
                </a:solidFill>
                <a:latin typeface="+mj-ea"/>
                <a:ea typeface="+mj-ea"/>
                <a:sym typeface="+mn-ea"/>
              </a:rPr>
              <a:t>和</a:t>
            </a:r>
            <a:r>
              <a:rPr lang="zh-CN" altLang="en-US" sz="2800" dirty="0">
                <a:solidFill>
                  <a:srgbClr val="FF0000"/>
                </a:solidFill>
                <a:latin typeface="+mj-ea"/>
                <a:ea typeface="+mj-ea"/>
                <a:sym typeface="+mn-ea"/>
              </a:rPr>
              <a:t>每用户站授予(GPSS)</a:t>
            </a:r>
            <a:r>
              <a:rPr lang="zh-CN" altLang="en-US" sz="2800" dirty="0">
                <a:solidFill>
                  <a:schemeClr val="tx1">
                    <a:lumMod val="65000"/>
                    <a:lumOff val="35000"/>
                  </a:schemeClr>
                </a:solidFill>
                <a:latin typeface="+mj-ea"/>
                <a:ea typeface="+mj-ea"/>
                <a:sym typeface="+mn-ea"/>
              </a:rPr>
              <a:t>，其区别在于SS使用</a:t>
            </a:r>
            <a:r>
              <a:rPr lang="zh-CN" altLang="en-US" sz="2800" dirty="0">
                <a:solidFill>
                  <a:srgbClr val="FF0000"/>
                </a:solidFill>
                <a:latin typeface="+mj-ea"/>
                <a:ea typeface="+mj-ea"/>
                <a:sym typeface="+mn-ea"/>
              </a:rPr>
              <a:t>分配带宽的灵活性</a:t>
            </a:r>
            <a:r>
              <a:rPr lang="zh-CN" altLang="en-US" sz="2800" dirty="0">
                <a:solidFill>
                  <a:schemeClr val="tx1">
                    <a:lumMod val="65000"/>
                    <a:lumOff val="35000"/>
                  </a:schemeClr>
                </a:solidFill>
                <a:latin typeface="+mj-ea"/>
                <a:ea typeface="+mj-ea"/>
                <a:sym typeface="+mn-ea"/>
              </a:rPr>
              <a:t>。</a:t>
            </a:r>
            <a:endParaRPr lang="zh-CN" altLang="en-US" sz="2800" dirty="0">
              <a:solidFill>
                <a:schemeClr val="tx1">
                  <a:lumMod val="65000"/>
                  <a:lumOff val="35000"/>
                </a:schemeClr>
              </a:solidFill>
              <a:latin typeface="+mj-ea"/>
              <a:ea typeface="+mj-ea"/>
            </a:endParaRPr>
          </a:p>
          <a:p>
            <a:pPr lvl="1" eaLnBrk="1" hangingPunct="1">
              <a:lnSpc>
                <a:spcPct val="150000"/>
              </a:lnSpc>
            </a:pPr>
            <a:endParaRPr lang="en-US" altLang="zh-CN" sz="2800" dirty="0">
              <a:solidFill>
                <a:schemeClr val="tx1">
                  <a:lumMod val="65000"/>
                  <a:lumOff val="35000"/>
                </a:schemeClr>
              </a:solidFill>
              <a:latin typeface="+mj-ea"/>
              <a:ea typeface="+mj-ea"/>
            </a:endParaRPr>
          </a:p>
        </p:txBody>
      </p:sp>
      <p:graphicFrame>
        <p:nvGraphicFramePr>
          <p:cNvPr id="59394" name="表格 59393"/>
          <p:cNvGraphicFramePr/>
          <p:nvPr>
            <p:custDataLst>
              <p:tags r:id="rId1"/>
            </p:custDataLst>
          </p:nvPr>
        </p:nvGraphicFramePr>
        <p:xfrm>
          <a:off x="3099435" y="6525895"/>
          <a:ext cx="13319760" cy="3022600"/>
        </p:xfrm>
        <a:graphic>
          <a:graphicData uri="http://schemas.openxmlformats.org/drawingml/2006/table">
            <a:tbl>
              <a:tblPr/>
              <a:tblGrid>
                <a:gridCol w="3354070"/>
                <a:gridCol w="9965690"/>
              </a:tblGrid>
              <a:tr h="835025">
                <a:tc>
                  <a:txBody>
                    <a:bodyPr wrap="square"/>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SzTx/>
                        <a:buFontTx/>
                        <a:buNone/>
                      </a:pP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SS</a:t>
                      </a: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分类</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ClrTx/>
                        <a:buSzTx/>
                        <a:buFontTx/>
                        <a:buNone/>
                      </a:pPr>
                      <a:r>
                        <a:rPr lang="zh-CN" altLang="en-US" sz="2400" b="0">
                          <a:latin typeface="微软雅黑" panose="020B0503020204020204" pitchFamily="34" charset="-122"/>
                          <a:ea typeface="微软雅黑" panose="020B0503020204020204" pitchFamily="34" charset="-122"/>
                          <a:cs typeface="Times New Roman" panose="02020603050405020304" pitchFamily="18" charset="0"/>
                        </a:rPr>
                        <a:t>能力</a:t>
                      </a:r>
                      <a:endParaRPr lang="zh-CN" altLang="en-US" sz="2400" b="0">
                        <a:latin typeface="微软雅黑" panose="020B0503020204020204" pitchFamily="34" charset="-122"/>
                        <a:ea typeface="微软雅黑" panose="020B0503020204020204" pitchFamily="34" charset="-122"/>
                        <a:cs typeface="Times New Roman" panose="02020603050405020304" pitchFamily="18" charset="0"/>
                      </a:endParaRPr>
                    </a:p>
                  </a:txBody>
                  <a:tcPr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36295">
                <a:tc>
                  <a:txBody>
                    <a:bodyPr wrap="square"/>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SzTx/>
                        <a:buFontTx/>
                        <a:buNone/>
                      </a:pP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GPC</a:t>
                      </a: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用户站</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SzTx/>
                        <a:buFontTx/>
                        <a:buNone/>
                      </a:pP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分配给</a:t>
                      </a: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SS</a:t>
                      </a: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的带宽只能用于申请它的连接</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351280">
                <a:tc>
                  <a:txBody>
                    <a:bodyPr wrap="square"/>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SzTx/>
                        <a:buFontTx/>
                        <a:buNone/>
                      </a:pP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GPSS</a:t>
                      </a: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用户站</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SzTx/>
                        <a:buFontTx/>
                        <a:buNone/>
                      </a:pP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由</a:t>
                      </a: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BS</a:t>
                      </a: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分配给</a:t>
                      </a: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SS</a:t>
                      </a: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的带宽不必仅用于申请它的连接，也可于</a:t>
                      </a:r>
                      <a:r>
                        <a:rPr lang="en-US" altLang="zh-CN" sz="2400" b="0">
                          <a:latin typeface="微软雅黑" panose="020B0503020204020204" pitchFamily="34" charset="-122"/>
                          <a:ea typeface="微软雅黑" panose="020B0503020204020204" pitchFamily="34" charset="-122"/>
                          <a:cs typeface="微软雅黑" panose="020B0503020204020204" pitchFamily="34" charset="-122"/>
                        </a:rPr>
                        <a:t>SS</a:t>
                      </a: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的任何连接</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 calcmode="lin" valueType="num">
                                      <p:cBhvr additive="base">
                                        <p:cTn id="7" dur="500" fill="hold"/>
                                        <p:tgtEl>
                                          <p:spTgt spid="59394"/>
                                        </p:tgtEl>
                                        <p:attrNameLst>
                                          <p:attrName>ppt_x</p:attrName>
                                        </p:attrNameLst>
                                      </p:cBhvr>
                                      <p:tavLst>
                                        <p:tav tm="0">
                                          <p:val>
                                            <p:strVal val="#ppt_x"/>
                                          </p:val>
                                        </p:tav>
                                        <p:tav tm="100000">
                                          <p:val>
                                            <p:strVal val="#ppt_x"/>
                                          </p:val>
                                        </p:tav>
                                      </p:tavLst>
                                    </p:anim>
                                    <p:anim calcmode="lin" valueType="num">
                                      <p:cBhvr additive="base">
                                        <p:cTn id="8" dur="500" fill="hold"/>
                                        <p:tgtEl>
                                          <p:spTgt spid="593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a:t>
            </a:r>
            <a:r>
              <a:rPr lang="en-US" altLang="zh-CN" dirty="0" err="1"/>
              <a:t>QoS</a:t>
            </a:r>
            <a:endParaRPr lang="en-US" altLang="zh-CN" dirty="0"/>
          </a:p>
        </p:txBody>
      </p:sp>
      <p:sp>
        <p:nvSpPr>
          <p:cNvPr id="3" name="Rectangle 3"/>
          <p:cNvSpPr>
            <a:spLocks noGrp="1" noChangeArrowheads="1"/>
          </p:cNvSpPr>
          <p:nvPr>
            <p:ph type="body" idx="4294967295"/>
          </p:nvPr>
        </p:nvSpPr>
        <p:spPr>
          <a:xfrm>
            <a:off x="1152699" y="1688703"/>
            <a:ext cx="15529148" cy="7704856"/>
          </a:xfrm>
          <a:prstGeom prst="rect">
            <a:avLst/>
          </a:prstGeom>
        </p:spPr>
        <p:txBody>
          <a:bodyPr/>
          <a:lstStyle/>
          <a:p>
            <a:pPr eaLnBrk="1" hangingPunct="1">
              <a:lnSpc>
                <a:spcPct val="150000"/>
              </a:lnSpc>
            </a:pPr>
            <a:r>
              <a:rPr lang="en-US" altLang="zh-CN" sz="3600" b="1" dirty="0" err="1">
                <a:solidFill>
                  <a:schemeClr val="tx1">
                    <a:lumMod val="75000"/>
                    <a:lumOff val="25000"/>
                  </a:schemeClr>
                </a:solidFill>
                <a:latin typeface="+mj-ea"/>
                <a:ea typeface="+mj-ea"/>
              </a:rPr>
              <a:t>QoS</a:t>
            </a:r>
            <a:r>
              <a:rPr lang="zh-CN" altLang="en-US" sz="3600" b="1" dirty="0">
                <a:solidFill>
                  <a:schemeClr val="tx1">
                    <a:lumMod val="75000"/>
                    <a:lumOff val="25000"/>
                  </a:schemeClr>
                </a:solidFill>
                <a:latin typeface="+mj-ea"/>
                <a:ea typeface="+mj-ea"/>
              </a:rPr>
              <a:t>概念</a:t>
            </a:r>
            <a:endParaRPr lang="en-US" altLang="zh-CN" sz="36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质量服务，</a:t>
            </a:r>
            <a:r>
              <a:rPr lang="en-US" altLang="zh-CN" sz="2800" dirty="0">
                <a:solidFill>
                  <a:schemeClr val="tx1">
                    <a:lumMod val="65000"/>
                    <a:lumOff val="35000"/>
                  </a:schemeClr>
                </a:solidFill>
                <a:latin typeface="+mj-ea"/>
                <a:ea typeface="+mj-ea"/>
              </a:rPr>
              <a:t>Quality of Service</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是用来解决网络延迟和阻塞等问题的一种技术</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对特定的无时间限制的应用系统，比如</a:t>
            </a:r>
            <a:r>
              <a:rPr lang="en-US" altLang="zh-CN" sz="2800" dirty="0">
                <a:solidFill>
                  <a:schemeClr val="tx1">
                    <a:lumMod val="65000"/>
                    <a:lumOff val="35000"/>
                  </a:schemeClr>
                </a:solidFill>
                <a:latin typeface="+mj-ea"/>
                <a:ea typeface="+mj-ea"/>
              </a:rPr>
              <a:t>Web</a:t>
            </a:r>
            <a:r>
              <a:rPr lang="zh-CN" altLang="en-US" sz="2800" dirty="0">
                <a:solidFill>
                  <a:schemeClr val="tx1">
                    <a:lumMod val="65000"/>
                    <a:lumOff val="35000"/>
                  </a:schemeClr>
                </a:solidFill>
                <a:latin typeface="+mj-ea"/>
                <a:ea typeface="+mj-ea"/>
              </a:rPr>
              <a:t>应用，或</a:t>
            </a:r>
            <a:r>
              <a:rPr lang="en-US" altLang="zh-CN" sz="2800" dirty="0">
                <a:solidFill>
                  <a:schemeClr val="tx1">
                    <a:lumMod val="65000"/>
                    <a:lumOff val="35000"/>
                  </a:schemeClr>
                </a:solidFill>
                <a:latin typeface="+mj-ea"/>
                <a:ea typeface="+mj-ea"/>
              </a:rPr>
              <a:t>E-mail</a:t>
            </a:r>
            <a:r>
              <a:rPr lang="zh-CN" altLang="en-US" sz="2800" dirty="0">
                <a:solidFill>
                  <a:schemeClr val="tx1">
                    <a:lumMod val="65000"/>
                    <a:lumOff val="35000"/>
                  </a:schemeClr>
                </a:solidFill>
                <a:latin typeface="+mj-ea"/>
                <a:ea typeface="+mj-ea"/>
              </a:rPr>
              <a:t>设置无必要</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对关键应用和多媒体应用需要</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当网络过载或拥塞时，</a:t>
            </a:r>
            <a:r>
              <a:rPr lang="en-US" altLang="zh-CN" sz="2800" dirty="0" err="1">
                <a:solidFill>
                  <a:schemeClr val="tx1">
                    <a:lumMod val="65000"/>
                    <a:lumOff val="35000"/>
                  </a:schemeClr>
                </a:solidFill>
                <a:latin typeface="+mj-ea"/>
                <a:ea typeface="+mj-ea"/>
              </a:rPr>
              <a:t>QoS</a:t>
            </a:r>
            <a:r>
              <a:rPr lang="en-US" altLang="zh-CN" sz="2800" dirty="0">
                <a:solidFill>
                  <a:schemeClr val="tx1">
                    <a:lumMod val="65000"/>
                    <a:lumOff val="35000"/>
                  </a:schemeClr>
                </a:solidFill>
                <a:latin typeface="+mj-ea"/>
                <a:ea typeface="+mj-ea"/>
              </a:rPr>
              <a:t> </a:t>
            </a:r>
            <a:r>
              <a:rPr lang="zh-CN" altLang="en-US" sz="2800" dirty="0">
                <a:solidFill>
                  <a:schemeClr val="tx1">
                    <a:lumMod val="65000"/>
                    <a:lumOff val="35000"/>
                  </a:schemeClr>
                </a:solidFill>
                <a:latin typeface="+mj-ea"/>
                <a:ea typeface="+mj-ea"/>
              </a:rPr>
              <a:t>能确保重要业务量不受延迟或丢弃，同时保证网络的高效运行</a:t>
            </a:r>
            <a:endParaRPr lang="en-US" altLang="zh-CN" sz="2800" dirty="0">
              <a:solidFill>
                <a:schemeClr val="tx1">
                  <a:lumMod val="65000"/>
                  <a:lumOff val="35000"/>
                </a:schemeClr>
              </a:solidFill>
              <a:latin typeface="+mj-ea"/>
              <a:ea typeface="+mj-ea"/>
            </a:endParaRPr>
          </a:p>
          <a:p>
            <a:pPr>
              <a:lnSpc>
                <a:spcPct val="150000"/>
              </a:lnSpc>
            </a:pPr>
            <a:r>
              <a:rPr lang="en-US" altLang="zh-CN" sz="3600" b="1" dirty="0">
                <a:solidFill>
                  <a:schemeClr val="tx1">
                    <a:lumMod val="75000"/>
                    <a:lumOff val="25000"/>
                  </a:schemeClr>
                </a:solidFill>
                <a:latin typeface="+mj-ea"/>
                <a:ea typeface="+mj-ea"/>
              </a:rPr>
              <a:t>802.16</a:t>
            </a:r>
            <a:r>
              <a:rPr lang="zh-CN" altLang="en-US" sz="3600" b="1" dirty="0">
                <a:solidFill>
                  <a:schemeClr val="tx1">
                    <a:lumMod val="75000"/>
                    <a:lumOff val="25000"/>
                  </a:schemeClr>
                </a:solidFill>
                <a:latin typeface="+mj-ea"/>
                <a:ea typeface="+mj-ea"/>
              </a:rPr>
              <a:t>的</a:t>
            </a:r>
            <a:r>
              <a:rPr lang="en-US" altLang="zh-CN" sz="3600" b="1" dirty="0" err="1">
                <a:solidFill>
                  <a:schemeClr val="tx1">
                    <a:lumMod val="75000"/>
                    <a:lumOff val="25000"/>
                  </a:schemeClr>
                </a:solidFill>
                <a:latin typeface="+mj-ea"/>
                <a:ea typeface="+mj-ea"/>
              </a:rPr>
              <a:t>QoS</a:t>
            </a:r>
            <a:r>
              <a:rPr lang="zh-CN" altLang="en-US" sz="3600" b="1" dirty="0">
                <a:solidFill>
                  <a:schemeClr val="tx1">
                    <a:lumMod val="75000"/>
                    <a:lumOff val="25000"/>
                  </a:schemeClr>
                </a:solidFill>
                <a:latin typeface="+mj-ea"/>
                <a:ea typeface="+mj-ea"/>
              </a:rPr>
              <a:t>模式</a:t>
            </a:r>
            <a:endParaRPr lang="en-US" altLang="zh-CN" sz="3600" b="1" dirty="0">
              <a:solidFill>
                <a:schemeClr val="tx1">
                  <a:lumMod val="75000"/>
                  <a:lumOff val="25000"/>
                </a:schemeClr>
              </a:solidFill>
              <a:latin typeface="+mj-ea"/>
              <a:ea typeface="+mj-ea"/>
            </a:endParaRPr>
          </a:p>
          <a:p>
            <a:pPr lvl="1" algn="l">
              <a:lnSpc>
                <a:spcPct val="150000"/>
              </a:lnSpc>
            </a:pPr>
            <a:r>
              <a:rPr lang="en-US" altLang="zh-CN" sz="2800" dirty="0">
                <a:solidFill>
                  <a:schemeClr val="tx1">
                    <a:lumMod val="65000"/>
                    <a:lumOff val="35000"/>
                  </a:schemeClr>
                </a:solidFill>
                <a:latin typeface="+mj-ea"/>
                <a:ea typeface="+mj-ea"/>
                <a:sym typeface="+mn-ea"/>
              </a:rPr>
              <a:t>每条连接都与一个数据服务相联系。每个数据服务都有一组与之相关联的QoS参数，这些参数对该服务的行为进行了量化规定。分以下</a:t>
            </a:r>
            <a:r>
              <a:rPr lang="en-US" altLang="zh-CN" sz="2800" dirty="0">
                <a:solidFill>
                  <a:srgbClr val="FF0000"/>
                </a:solidFill>
                <a:latin typeface="+mj-ea"/>
                <a:ea typeface="+mj-ea"/>
                <a:sym typeface="+mn-ea"/>
              </a:rPr>
              <a:t>四种</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algn="l">
              <a:lnSpc>
                <a:spcPct val="150000"/>
              </a:lnSpc>
            </a:pPr>
            <a:r>
              <a:rPr lang="en-US" altLang="zh-CN" sz="2800" dirty="0">
                <a:solidFill>
                  <a:schemeClr val="tx1">
                    <a:lumMod val="65000"/>
                    <a:lumOff val="35000"/>
                  </a:schemeClr>
                </a:solidFill>
                <a:latin typeface="+mj-ea"/>
                <a:ea typeface="+mj-ea"/>
                <a:sym typeface="+mn-ea"/>
              </a:rPr>
              <a:t>主动授予服务、实时查询服务、非实时查询服务、尽力而为</a:t>
            </a:r>
            <a:endParaRPr lang="en-US" altLang="zh-CN" sz="2800" dirty="0">
              <a:solidFill>
                <a:schemeClr val="tx1">
                  <a:lumMod val="65000"/>
                  <a:lumOff val="35000"/>
                </a:schemeClr>
              </a:solidFill>
              <a:latin typeface="+mj-ea"/>
              <a:ea typeface="+mj-ea"/>
            </a:endParaRPr>
          </a:p>
          <a:p>
            <a:pPr lvl="1" algn="l">
              <a:lnSpc>
                <a:spcPct val="150000"/>
              </a:lnSpc>
            </a:pPr>
            <a:endParaRPr lang="en-US" altLang="zh-CN" sz="2800" dirty="0">
              <a:solidFill>
                <a:schemeClr val="tx1">
                  <a:lumMod val="65000"/>
                  <a:lumOff val="35000"/>
                </a:schemeClr>
              </a:solidFill>
              <a:latin typeface="+mj-ea"/>
              <a:ea typeface="+mj-ea"/>
            </a:endParaRPr>
          </a:p>
          <a:p>
            <a:pPr lvl="1">
              <a:lnSpc>
                <a:spcPct val="150000"/>
              </a:lnSpc>
            </a:pPr>
            <a:endParaRPr lang="en-US" altLang="zh-CN" sz="2800" dirty="0">
              <a:solidFill>
                <a:schemeClr val="tx1">
                  <a:lumMod val="65000"/>
                  <a:lumOff val="35000"/>
                </a:schemeClr>
              </a:solidFill>
              <a:latin typeface="+mj-ea"/>
              <a:ea typeface="+mj-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a:t>
            </a:r>
            <a:r>
              <a:rPr lang="en-US" altLang="zh-CN" dirty="0" err="1"/>
              <a:t>QoS</a:t>
            </a:r>
            <a:endParaRPr lang="en-US" altLang="zh-CN" dirty="0"/>
          </a:p>
        </p:txBody>
      </p:sp>
      <p:sp>
        <p:nvSpPr>
          <p:cNvPr id="7" name="Rectangle 3"/>
          <p:cNvSpPr>
            <a:spLocks noGrp="1" noChangeArrowheads="1"/>
          </p:cNvSpPr>
          <p:nvPr>
            <p:ph type="body" idx="4294967295"/>
          </p:nvPr>
        </p:nvSpPr>
        <p:spPr>
          <a:xfrm>
            <a:off x="1214929" y="1384538"/>
            <a:ext cx="15529148" cy="5129063"/>
          </a:xfrm>
          <a:prstGeom prst="rect">
            <a:avLst/>
          </a:prstGeom>
        </p:spPr>
        <p:txBody>
          <a:bodyPr/>
          <a:lstStyle/>
          <a:p>
            <a:pPr marL="571500" indent="-571500">
              <a:lnSpc>
                <a:spcPct val="150000"/>
              </a:lnSpc>
              <a:buFont typeface="Arial" panose="020B0604020202020204" pitchFamily="34" charset="0"/>
              <a:buChar char="•"/>
            </a:pPr>
            <a:r>
              <a:rPr lang="zh-CN" altLang="en-US" sz="3600" b="1" dirty="0">
                <a:solidFill>
                  <a:schemeClr val="tx1">
                    <a:lumMod val="75000"/>
                    <a:lumOff val="25000"/>
                  </a:schemeClr>
                </a:solidFill>
                <a:latin typeface="+mj-ea"/>
                <a:ea typeface="+mj-ea"/>
              </a:rPr>
              <a:t>服务分类</a:t>
            </a:r>
            <a:endParaRPr lang="zh-CN" altLang="en-US" sz="36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主动授予服务</a:t>
            </a:r>
            <a:r>
              <a:rPr lang="en-US" altLang="zh-CN" sz="2800" dirty="0">
                <a:solidFill>
                  <a:schemeClr val="tx1">
                    <a:lumMod val="65000"/>
                    <a:lumOff val="35000"/>
                  </a:schemeClr>
                </a:solidFill>
                <a:latin typeface="+mj-ea"/>
                <a:ea typeface="+mj-ea"/>
              </a:rPr>
              <a:t>(Unsolicited Grant Service</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UGS)</a:t>
            </a:r>
            <a:r>
              <a:rPr lang="zh-CN" altLang="en-US" sz="2800" dirty="0">
                <a:solidFill>
                  <a:schemeClr val="tx1">
                    <a:lumMod val="65000"/>
                    <a:lumOff val="35000"/>
                  </a:schemeClr>
                </a:solidFill>
                <a:latin typeface="+mj-ea"/>
                <a:ea typeface="+mj-ea"/>
              </a:rPr>
              <a:t>：带宽固定，</a:t>
            </a:r>
            <a:r>
              <a:rPr lang="en-US" altLang="zh-CN" sz="2800" dirty="0">
                <a:solidFill>
                  <a:schemeClr val="tx1">
                    <a:lumMod val="65000"/>
                    <a:lumOff val="35000"/>
                  </a:schemeClr>
                </a:solidFill>
                <a:latin typeface="+mj-ea"/>
                <a:ea typeface="+mj-ea"/>
              </a:rPr>
              <a:t>VoIP</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Voice over IP</a:t>
            </a:r>
            <a:r>
              <a:rPr lang="zh-CN" altLang="en-US" sz="2800" dirty="0">
                <a:solidFill>
                  <a:schemeClr val="tx1">
                    <a:lumMod val="65000"/>
                    <a:lumOff val="35000"/>
                  </a:schemeClr>
                </a:solidFill>
                <a:latin typeface="+mj-ea"/>
                <a:ea typeface="+mj-ea"/>
              </a:rPr>
              <a:t>）</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实时查询服务</a:t>
            </a:r>
            <a:r>
              <a:rPr lang="en-US" altLang="zh-CN" sz="2800" dirty="0">
                <a:solidFill>
                  <a:schemeClr val="tx1">
                    <a:lumMod val="65000"/>
                    <a:lumOff val="35000"/>
                  </a:schemeClr>
                </a:solidFill>
                <a:latin typeface="+mj-ea"/>
                <a:ea typeface="+mj-ea"/>
              </a:rPr>
              <a:t>(Real-time Polling Service</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RTPS)</a:t>
            </a:r>
            <a:r>
              <a:rPr lang="zh-CN" altLang="en-US" sz="2800" dirty="0">
                <a:solidFill>
                  <a:schemeClr val="tx1">
                    <a:lumMod val="65000"/>
                    <a:lumOff val="35000"/>
                  </a:schemeClr>
                </a:solidFill>
                <a:latin typeface="+mj-ea"/>
                <a:ea typeface="+mj-ea"/>
              </a:rPr>
              <a:t>：带宽可变，视频流</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非实时查询服务</a:t>
            </a:r>
            <a:r>
              <a:rPr lang="en-US" altLang="zh-CN" sz="2800" dirty="0">
                <a:solidFill>
                  <a:schemeClr val="tx1">
                    <a:lumMod val="65000"/>
                    <a:lumOff val="35000"/>
                  </a:schemeClr>
                </a:solidFill>
                <a:latin typeface="+mj-ea"/>
                <a:ea typeface="+mj-ea"/>
              </a:rPr>
              <a:t>(Non-Real-Time Polling Service</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NRTPS)</a:t>
            </a:r>
            <a:r>
              <a:rPr lang="zh-CN" altLang="en-US" sz="2800" dirty="0">
                <a:solidFill>
                  <a:schemeClr val="tx1">
                    <a:lumMod val="65000"/>
                    <a:lumOff val="35000"/>
                  </a:schemeClr>
                </a:solidFill>
                <a:latin typeface="+mj-ea"/>
                <a:ea typeface="+mj-ea"/>
              </a:rPr>
              <a:t>：带宽可变但有最低速率要求，</a:t>
            </a:r>
            <a:r>
              <a:rPr lang="en-US" altLang="zh-CN" sz="2800" dirty="0">
                <a:solidFill>
                  <a:schemeClr val="tx1">
                    <a:lumMod val="65000"/>
                    <a:lumOff val="35000"/>
                  </a:schemeClr>
                </a:solidFill>
                <a:latin typeface="+mj-ea"/>
                <a:ea typeface="+mj-ea"/>
              </a:rPr>
              <a:t>FTP</a:t>
            </a:r>
            <a:endParaRPr lang="en-US" altLang="zh-CN" sz="2800" dirty="0">
              <a:solidFill>
                <a:schemeClr val="tx1">
                  <a:lumMod val="65000"/>
                  <a:lumOff val="3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rPr>
              <a:t>尽力而为</a:t>
            </a:r>
            <a:r>
              <a:rPr lang="en-US" altLang="zh-CN" sz="2800" dirty="0">
                <a:solidFill>
                  <a:schemeClr val="tx1">
                    <a:lumMod val="65000"/>
                    <a:lumOff val="35000"/>
                  </a:schemeClr>
                </a:solidFill>
                <a:latin typeface="+mj-ea"/>
                <a:ea typeface="+mj-ea"/>
              </a:rPr>
              <a:t>(Best Effort</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BE) </a:t>
            </a:r>
            <a:r>
              <a:rPr lang="zh-CN" altLang="en-US" sz="2800" dirty="0">
                <a:solidFill>
                  <a:schemeClr val="tx1">
                    <a:lumMod val="65000"/>
                    <a:lumOff val="35000"/>
                  </a:schemeClr>
                </a:solidFill>
                <a:latin typeface="+mj-ea"/>
                <a:ea typeface="+mj-ea"/>
              </a:rPr>
              <a:t>：无质量保证，</a:t>
            </a:r>
            <a:r>
              <a:rPr lang="en-US" altLang="zh-CN" sz="2800" dirty="0">
                <a:solidFill>
                  <a:schemeClr val="tx1">
                    <a:lumMod val="65000"/>
                    <a:lumOff val="35000"/>
                  </a:schemeClr>
                </a:solidFill>
                <a:latin typeface="+mj-ea"/>
                <a:ea typeface="+mj-ea"/>
                <a:sym typeface="+mn-ea"/>
              </a:rPr>
              <a:t>Internet网页浏览服务</a:t>
            </a:r>
            <a:r>
              <a:rPr lang="zh-CN" altLang="en-US" sz="2800" dirty="0">
                <a:solidFill>
                  <a:schemeClr val="tx1">
                    <a:lumMod val="65000"/>
                    <a:lumOff val="35000"/>
                  </a:schemeClr>
                </a:solidFill>
                <a:latin typeface="+mj-ea"/>
                <a:ea typeface="+mj-ea"/>
                <a:sym typeface="+mn-ea"/>
              </a:rPr>
              <a:t>、电子邮件</a:t>
            </a:r>
            <a:endParaRPr lang="zh-CN" altLang="en-US" sz="2800" dirty="0">
              <a:solidFill>
                <a:schemeClr val="tx1">
                  <a:lumMod val="65000"/>
                  <a:lumOff val="35000"/>
                </a:schemeClr>
              </a:solidFill>
              <a:latin typeface="+mj-ea"/>
              <a:ea typeface="+mj-ea"/>
              <a:sym typeface="+mn-ea"/>
            </a:endParaRPr>
          </a:p>
        </p:txBody>
      </p:sp>
      <p:sp>
        <p:nvSpPr>
          <p:cNvPr id="2" name="椭圆形标注 1"/>
          <p:cNvSpPr/>
          <p:nvPr/>
        </p:nvSpPr>
        <p:spPr>
          <a:xfrm>
            <a:off x="8299395" y="1384151"/>
            <a:ext cx="3290664" cy="1188712"/>
          </a:xfrm>
          <a:prstGeom prst="wedgeEllipseCallout">
            <a:avLst>
              <a:gd name="adj1" fmla="val 15625"/>
              <a:gd name="adj2" fmla="val 7185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3200" dirty="0"/>
              <a:t>周期性查询其带宽需求</a:t>
            </a:r>
            <a:endParaRPr lang="zh-CN" altLang="en-US" sz="3200" dirty="0"/>
          </a:p>
        </p:txBody>
      </p:sp>
      <p:sp>
        <p:nvSpPr>
          <p:cNvPr id="6" name="椭圆形标注 5"/>
          <p:cNvSpPr/>
          <p:nvPr/>
        </p:nvSpPr>
        <p:spPr>
          <a:xfrm>
            <a:off x="13301384" y="5705792"/>
            <a:ext cx="3744416" cy="1368152"/>
          </a:xfrm>
          <a:prstGeom prst="wedgeEllipseCallout">
            <a:avLst>
              <a:gd name="adj1" fmla="val 18240"/>
              <a:gd name="adj2" fmla="val -13403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3200" dirty="0"/>
              <a:t>非周期性查询其带宽需求</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a:t>
            </a:r>
            <a:r>
              <a:rPr lang="en-US" altLang="zh-CN" dirty="0" err="1"/>
              <a:t>QoS</a:t>
            </a:r>
            <a:r>
              <a:rPr lang="zh-CN" altLang="en-US" dirty="0"/>
              <a:t>框架</a:t>
            </a:r>
            <a:endParaRPr lang="en-US" altLang="zh-CN" dirty="0"/>
          </a:p>
        </p:txBody>
      </p:sp>
      <p:pic>
        <p:nvPicPr>
          <p:cNvPr id="3" name="Picture 4" descr="0504"/>
          <p:cNvPicPr>
            <a:picLocks noGrp="1" noChangeAspect="1" noChangeArrowheads="1"/>
          </p:cNvPicPr>
          <p:nvPr>
            <p:ph type="body" idx="4294967295"/>
          </p:nvPr>
        </p:nvPicPr>
        <p:blipFill>
          <a:blip r:embed="rId1">
            <a:extLst>
              <a:ext uri="{28A0092B-C50C-407E-A947-70E740481C1C}">
                <a14:useLocalDpi xmlns:a14="http://schemas.microsoft.com/office/drawing/2010/main" val="0"/>
              </a:ext>
            </a:extLst>
          </a:blip>
          <a:srcRect/>
          <a:stretch>
            <a:fillRect/>
          </a:stretch>
        </p:blipFill>
        <p:spPr>
          <a:xfrm>
            <a:off x="470794" y="1544687"/>
            <a:ext cx="7145014" cy="8208912"/>
          </a:xfrm>
          <a:prstGeom prst="rect">
            <a:avLst/>
          </a:prstGeom>
          <a:noFill/>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411" y="2552799"/>
            <a:ext cx="10254176" cy="64145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5"/>
          <p:cNvSpPr txBox="1"/>
          <p:nvPr/>
        </p:nvSpPr>
        <p:spPr>
          <a:xfrm>
            <a:off x="935850" y="3601813"/>
            <a:ext cx="4753353" cy="677145"/>
          </a:xfrm>
          <a:prstGeom prst="rect">
            <a:avLst/>
          </a:prstGeom>
          <a:noFill/>
        </p:spPr>
        <p:txBody>
          <a:bodyPr wrap="square" lIns="182917" tIns="91458" rIns="182917" bIns="91458" rtlCol="0">
            <a:spAutoFit/>
          </a:bodyPr>
          <a:lstStyle/>
          <a:p>
            <a:pPr algn="ctr"/>
            <a:r>
              <a:rPr lang="en-US" altLang="zh-CN" sz="3200"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rPr>
              <a:t> INTRODUCTION</a:t>
            </a:r>
            <a:endParaRPr lang="en-US" altLang="zh-CN" sz="3200"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52"/>
          <p:cNvSpPr txBox="1"/>
          <p:nvPr/>
        </p:nvSpPr>
        <p:spPr>
          <a:xfrm>
            <a:off x="722180" y="2552799"/>
            <a:ext cx="5446395" cy="1292698"/>
          </a:xfrm>
          <a:prstGeom prst="rect">
            <a:avLst/>
          </a:prstGeom>
          <a:noFill/>
        </p:spPr>
        <p:txBody>
          <a:bodyPr wrap="square" lIns="182917" tIns="91458" rIns="182917" bIns="91458" rtlCol="0">
            <a:spAutoFit/>
          </a:bodyPr>
          <a:lstStyle/>
          <a:p>
            <a:pPr algn="ctr"/>
            <a:r>
              <a:rPr lang="zh-CN" altLang="en-US" sz="7200" b="1" dirty="0">
                <a:solidFill>
                  <a:schemeClr val="tx1">
                    <a:lumMod val="65000"/>
                    <a:lumOff val="35000"/>
                  </a:schemeClr>
                </a:solidFill>
                <a:latin typeface="微软雅黑" panose="020B0503020204020204" pitchFamily="34" charset="-122"/>
                <a:ea typeface="微软雅黑" panose="020B0503020204020204" pitchFamily="34" charset="-122"/>
              </a:rPr>
              <a:t>内容简介</a:t>
            </a:r>
            <a:endParaRPr lang="zh-CN" altLang="en-US" sz="7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913339" y="2749469"/>
            <a:ext cx="9096299" cy="852344"/>
            <a:chOff x="7273379" y="4237007"/>
            <a:chExt cx="9096299" cy="852344"/>
          </a:xfrm>
        </p:grpSpPr>
        <p:pic>
          <p:nvPicPr>
            <p:cNvPr id="21" name="Picture 2"/>
            <p:cNvPicPr>
              <a:picLocks noChangeAspect="1" noChangeArrowheads="1"/>
            </p:cNvPicPr>
            <p:nvPr/>
          </p:nvPicPr>
          <p:blipFill>
            <a:blip r:embed="rId1"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22" name="文本占位符 27"/>
            <p:cNvSpPr txBox="1"/>
            <p:nvPr/>
          </p:nvSpPr>
          <p:spPr>
            <a:xfrm>
              <a:off x="8991053" y="4237007"/>
              <a:ext cx="7378625"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无线城域网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-802.16</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864645" y="4239417"/>
            <a:ext cx="9096299" cy="852344"/>
            <a:chOff x="7273379" y="4237007"/>
            <a:chExt cx="9096299" cy="852344"/>
          </a:xfrm>
        </p:grpSpPr>
        <p:pic>
          <p:nvPicPr>
            <p:cNvPr id="25" name="Picture 2"/>
            <p:cNvPicPr>
              <a:picLocks noChangeAspect="1" noChangeArrowheads="1"/>
            </p:cNvPicPr>
            <p:nvPr/>
          </p:nvPicPr>
          <p:blipFill>
            <a:blip r:embed="rId1"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26" name="文本占位符 27"/>
            <p:cNvSpPr txBox="1"/>
            <p:nvPr/>
          </p:nvSpPr>
          <p:spPr>
            <a:xfrm>
              <a:off x="8991053" y="4237007"/>
              <a:ext cx="7378625"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无线广域网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-3G/4G</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926353" y="5845192"/>
            <a:ext cx="9096299" cy="852344"/>
            <a:chOff x="7273379" y="4237007"/>
            <a:chExt cx="9096299" cy="852344"/>
          </a:xfrm>
        </p:grpSpPr>
        <p:pic>
          <p:nvPicPr>
            <p:cNvPr id="29" name="Picture 2"/>
            <p:cNvPicPr>
              <a:picLocks noChangeAspect="1" noChangeArrowheads="1"/>
            </p:cNvPicPr>
            <p:nvPr/>
          </p:nvPicPr>
          <p:blipFill>
            <a:blip r:embed="rId1"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31" name="文本占位符 27"/>
            <p:cNvSpPr txBox="1"/>
            <p:nvPr/>
          </p:nvSpPr>
          <p:spPr>
            <a:xfrm>
              <a:off x="8991053" y="4237007"/>
              <a:ext cx="7378625"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无线广域网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-802.20</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875679" y="7381839"/>
            <a:ext cx="9096299" cy="852344"/>
            <a:chOff x="7273379" y="4237007"/>
            <a:chExt cx="9096299" cy="852344"/>
          </a:xfrm>
        </p:grpSpPr>
        <p:pic>
          <p:nvPicPr>
            <p:cNvPr id="16" name="Picture 2"/>
            <p:cNvPicPr>
              <a:picLocks noChangeAspect="1" noChangeArrowheads="1"/>
            </p:cNvPicPr>
            <p:nvPr/>
          </p:nvPicPr>
          <p:blipFill>
            <a:blip r:embed="rId1" cstate="print"/>
            <a:srcRect/>
            <a:stretch>
              <a:fillRect/>
            </a:stretch>
          </p:blipFill>
          <p:spPr bwMode="auto">
            <a:xfrm>
              <a:off x="7273379" y="4594051"/>
              <a:ext cx="8304212" cy="495300"/>
            </a:xfrm>
            <a:prstGeom prst="rect">
              <a:avLst/>
            </a:prstGeom>
            <a:noFill/>
            <a:ln w="9525">
              <a:noFill/>
              <a:miter lim="800000"/>
              <a:headEnd/>
              <a:tailEnd/>
            </a:ln>
            <a:effectLst/>
          </p:spPr>
        </p:pic>
        <p:sp>
          <p:nvSpPr>
            <p:cNvPr id="17" name="文本占位符 27"/>
            <p:cNvSpPr txBox="1"/>
            <p:nvPr/>
          </p:nvSpPr>
          <p:spPr>
            <a:xfrm>
              <a:off x="8991053" y="4237007"/>
              <a:ext cx="7378625" cy="648335"/>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无线广域网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卫星网络</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WiMAX</a:t>
            </a:r>
            <a:endParaRPr lang="en-US" altLang="zh-CN" dirty="0"/>
          </a:p>
        </p:txBody>
      </p:sp>
      <p:sp>
        <p:nvSpPr>
          <p:cNvPr id="2" name="文本框 1"/>
          <p:cNvSpPr txBox="1"/>
          <p:nvPr/>
        </p:nvSpPr>
        <p:spPr>
          <a:xfrm>
            <a:off x="1649095" y="1572895"/>
            <a:ext cx="3780155" cy="583565"/>
          </a:xfrm>
          <a:prstGeom prst="rect">
            <a:avLst/>
          </a:prstGeom>
          <a:noFill/>
        </p:spPr>
        <p:txBody>
          <a:bodyPr wrap="none" rtlCol="0" anchor="t">
            <a:spAutoFit/>
            <a:scene3d>
              <a:camera prst="orthographicFront"/>
              <a:lightRig rig="threePt" dir="t"/>
            </a:scene3d>
          </a:bodyPr>
          <a:p>
            <a:r>
              <a:rPr lang="en-US" altLang="zh-CN"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WiMAX</a:t>
            </a:r>
            <a:r>
              <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技术的概念</a:t>
            </a:r>
            <a:endPar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69636" name="Rectangle 4"/>
          <p:cNvSpPr/>
          <p:nvPr/>
        </p:nvSpPr>
        <p:spPr>
          <a:xfrm>
            <a:off x="1649095" y="2667000"/>
            <a:ext cx="13935710" cy="2030095"/>
          </a:xfrm>
          <a:prstGeom prst="rect">
            <a:avLst/>
          </a:prstGeom>
          <a:noFill/>
          <a:ln w="9525">
            <a:noFill/>
          </a:ln>
        </p:spPr>
        <p:txBody>
          <a:bodyPr wrap="square" anchor="ctr">
            <a:spAutoFit/>
          </a:bodyPr>
          <a:p>
            <a:pPr algn="just">
              <a:lnSpc>
                <a:spcPct val="150000"/>
              </a:lnSpc>
            </a:pPr>
            <a:r>
              <a:rPr lang="en-US" altLang="zh-CN" sz="2800" b="1" dirty="0">
                <a:latin typeface="微软雅黑" panose="020B0503020204020204" pitchFamily="34" charset="-122"/>
                <a:ea typeface="微软雅黑" panose="020B0503020204020204" pitchFamily="34" charset="-122"/>
              </a:rPr>
              <a:t>WiMAX</a:t>
            </a:r>
            <a:r>
              <a:rPr lang="zh-CN" altLang="en-US" sz="2800" b="1" dirty="0">
                <a:latin typeface="微软雅黑" panose="020B0503020204020204" pitchFamily="34" charset="-122"/>
                <a:ea typeface="微软雅黑" panose="020B0503020204020204" pitchFamily="34" charset="-122"/>
              </a:rPr>
              <a:t>是一种可用于城域网的宽带无线接入技术，并且是针对微波和毫米波段提出的一种新的空中接口标准。</a:t>
            </a:r>
            <a:r>
              <a:rPr lang="zh-CN" altLang="en-US" sz="2800" dirty="0">
                <a:latin typeface="微软雅黑" panose="020B0503020204020204" pitchFamily="34" charset="-122"/>
                <a:ea typeface="微软雅黑" panose="020B0503020204020204" pitchFamily="34" charset="-122"/>
              </a:rPr>
              <a:t>它的主要作用是提供无线“最后一公里”接入，可提供面向</a:t>
            </a:r>
            <a:r>
              <a:rPr lang="en-US" altLang="zh-CN" sz="2800" dirty="0">
                <a:latin typeface="微软雅黑" panose="020B0503020204020204" pitchFamily="34" charset="-122"/>
                <a:ea typeface="微软雅黑" panose="020B0503020204020204" pitchFamily="34" charset="-122"/>
              </a:rPr>
              <a:t>Internet</a:t>
            </a:r>
            <a:r>
              <a:rPr lang="zh-CN" altLang="en-US" sz="2800" dirty="0">
                <a:latin typeface="微软雅黑" panose="020B0503020204020204" pitchFamily="34" charset="-122"/>
                <a:ea typeface="微软雅黑" panose="020B0503020204020204" pitchFamily="34" charset="-122"/>
              </a:rPr>
              <a:t>的高速连接，覆盖范围达</a:t>
            </a:r>
            <a:r>
              <a:rPr lang="en-US" altLang="zh-CN" sz="2800" dirty="0">
                <a:latin typeface="微软雅黑" panose="020B0503020204020204" pitchFamily="34" charset="-122"/>
                <a:ea typeface="微软雅黑" panose="020B0503020204020204" pitchFamily="34" charset="-122"/>
              </a:rPr>
              <a:t>50km</a:t>
            </a:r>
            <a:r>
              <a:rPr lang="zh-CN" altLang="en-US" sz="2800" dirty="0">
                <a:latin typeface="微软雅黑" panose="020B0503020204020204" pitchFamily="34" charset="-122"/>
                <a:ea typeface="微软雅黑" panose="020B0503020204020204" pitchFamily="34" charset="-122"/>
              </a:rPr>
              <a:t>，最大数据速率达</a:t>
            </a:r>
            <a:r>
              <a:rPr lang="en-US" altLang="zh-CN" sz="2800" dirty="0">
                <a:latin typeface="微软雅黑" panose="020B0503020204020204" pitchFamily="34" charset="-122"/>
                <a:ea typeface="微软雅黑" panose="020B0503020204020204" pitchFamily="34" charset="-122"/>
              </a:rPr>
              <a:t>75Mbit/s</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WiMAX</a:t>
            </a:r>
            <a:endParaRPr lang="en-US" altLang="zh-CN" dirty="0"/>
          </a:p>
        </p:txBody>
      </p:sp>
      <p:sp>
        <p:nvSpPr>
          <p:cNvPr id="69636" name="Rectangle 4"/>
          <p:cNvSpPr/>
          <p:nvPr/>
        </p:nvSpPr>
        <p:spPr>
          <a:xfrm>
            <a:off x="1628140" y="2058670"/>
            <a:ext cx="15438755" cy="6554470"/>
          </a:xfrm>
          <a:prstGeom prst="rect">
            <a:avLst/>
          </a:prstGeom>
          <a:noFill/>
          <a:ln w="9525">
            <a:noFill/>
          </a:ln>
        </p:spPr>
        <p:txBody>
          <a:bodyPr wrap="square" anchor="ctr">
            <a:spAutoFit/>
          </a:bodyPr>
          <a:p>
            <a:pPr algn="just">
              <a:lnSpc>
                <a:spcPct val="150000"/>
              </a:lnSpc>
            </a:pPr>
            <a:r>
              <a:rPr sz="2800" dirty="0">
                <a:latin typeface="微软雅黑" panose="020B0503020204020204" pitchFamily="34" charset="-122"/>
                <a:ea typeface="微软雅黑" panose="020B0503020204020204" pitchFamily="34" charset="-122"/>
              </a:rPr>
              <a:t>WiMAX简单理解就是Wi-Fi的加强版，所以，它实际上并不算是移动通信技术，而是基于IP网络之上，是IT技术往电信领域的“入侵”。</a:t>
            </a:r>
            <a:endParaRPr sz="2800" dirty="0">
              <a:latin typeface="微软雅黑" panose="020B0503020204020204" pitchFamily="34" charset="-122"/>
              <a:ea typeface="微软雅黑" panose="020B0503020204020204" pitchFamily="34" charset="-122"/>
            </a:endParaRPr>
          </a:p>
          <a:p>
            <a:pPr algn="just">
              <a:lnSpc>
                <a:spcPct val="150000"/>
              </a:lnSpc>
            </a:pPr>
            <a:r>
              <a:rPr sz="2800" dirty="0">
                <a:latin typeface="微软雅黑" panose="020B0503020204020204" pitchFamily="34" charset="-122"/>
                <a:ea typeface="微软雅黑" panose="020B0503020204020204" pitchFamily="34" charset="-122"/>
              </a:rPr>
              <a:t>城域级的无线就必须要进军电信业，那就要在原来的802.11基础上推出新的技术版本，也就是是802.16 ！</a:t>
            </a:r>
            <a:endParaRPr sz="2800" dirty="0">
              <a:latin typeface="微软雅黑" panose="020B0503020204020204" pitchFamily="34" charset="-122"/>
              <a:ea typeface="微软雅黑" panose="020B0503020204020204" pitchFamily="34" charset="-122"/>
            </a:endParaRPr>
          </a:p>
          <a:p>
            <a:pPr algn="just">
              <a:lnSpc>
                <a:spcPct val="150000"/>
              </a:lnSpc>
            </a:pPr>
            <a:r>
              <a:rPr sz="2800" dirty="0">
                <a:latin typeface="微软雅黑" panose="020B0503020204020204" pitchFamily="34" charset="-122"/>
                <a:ea typeface="微软雅黑" panose="020B0503020204020204" pitchFamily="34" charset="-122"/>
              </a:rPr>
              <a:t>2005年，Intel和诺基亚、摩托罗拉共同宣布发展802.16标准，进行移动终端设备、网络设备的互通性测试。</a:t>
            </a:r>
            <a:endParaRPr sz="2800" dirty="0">
              <a:latin typeface="微软雅黑" panose="020B0503020204020204" pitchFamily="34" charset="-122"/>
              <a:ea typeface="微软雅黑" panose="020B0503020204020204" pitchFamily="34" charset="-122"/>
            </a:endParaRPr>
          </a:p>
          <a:p>
            <a:pPr algn="just">
              <a:lnSpc>
                <a:spcPct val="150000"/>
              </a:lnSpc>
            </a:pPr>
            <a:r>
              <a:rPr sz="2800" dirty="0">
                <a:latin typeface="微软雅黑" panose="020B0503020204020204" pitchFamily="34" charset="-122"/>
                <a:ea typeface="微软雅黑" panose="020B0503020204020204" pitchFamily="34" charset="-122"/>
              </a:rPr>
              <a:t>WiMax论坛 (WiMax Forum) 的组成份子复杂，各怀鬼胎，在毫无共识的情况下产业发展整个乱了套。除此之外最关键的问题还是电信设备的兼容性。WiMax基站</a:t>
            </a:r>
            <a:r>
              <a:rPr lang="zh-CN" sz="2800" dirty="0">
                <a:latin typeface="微软雅黑" panose="020B0503020204020204" pitchFamily="34" charset="-122"/>
                <a:ea typeface="微软雅黑" panose="020B0503020204020204" pitchFamily="34" charset="-122"/>
              </a:rPr>
              <a:t>需要</a:t>
            </a:r>
            <a:r>
              <a:rPr sz="2800" dirty="0">
                <a:latin typeface="微软雅黑" panose="020B0503020204020204" pitchFamily="34" charset="-122"/>
                <a:ea typeface="微软雅黑" panose="020B0503020204020204" pitchFamily="34" charset="-122"/>
              </a:rPr>
              <a:t>从头建起</a:t>
            </a:r>
            <a:r>
              <a:rPr lang="zh-CN" sz="2800" dirty="0">
                <a:latin typeface="微软雅黑" panose="020B0503020204020204" pitchFamily="34" charset="-122"/>
                <a:ea typeface="微软雅黑" panose="020B0503020204020204" pitchFamily="34" charset="-122"/>
              </a:rPr>
              <a:t>。</a:t>
            </a:r>
            <a:endParaRPr lang="zh-CN" sz="2800" dirty="0">
              <a:latin typeface="微软雅黑" panose="020B0503020204020204" pitchFamily="34" charset="-122"/>
              <a:ea typeface="微软雅黑" panose="020B0503020204020204" pitchFamily="34" charset="-122"/>
            </a:endParaRPr>
          </a:p>
          <a:p>
            <a:pPr algn="just">
              <a:lnSpc>
                <a:spcPct val="150000"/>
              </a:lnSpc>
            </a:pPr>
            <a:r>
              <a:rPr lang="zh-CN" sz="2800" dirty="0">
                <a:latin typeface="微软雅黑" panose="020B0503020204020204" pitchFamily="34" charset="-122"/>
                <a:ea typeface="微软雅黑" panose="020B0503020204020204" pitchFamily="34" charset="-122"/>
              </a:rPr>
              <a:t>在缺乏产业链支持的情况下，WiMAX的形势急转直下。因为网络设施跟不上，芯片供应跟不上，产业链发展严重不足，WiMAX的使用体验非常差，WiMAX阵营开始瓦解。</a:t>
            </a:r>
            <a:endParaRPr lang="zh-CN"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WiMAX</a:t>
            </a:r>
            <a:r>
              <a:rPr lang="zh-CN" altLang="en-US" dirty="0"/>
              <a:t>在全球的应用情况</a:t>
            </a:r>
            <a:endParaRPr lang="en-US" altLang="zh-CN"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32819" y="1961369"/>
            <a:ext cx="14080090" cy="154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752" y="3932132"/>
            <a:ext cx="14080088" cy="547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819" y="1544687"/>
            <a:ext cx="14179319" cy="347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035" y="5414457"/>
            <a:ext cx="14080103" cy="9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3258" y="7567526"/>
            <a:ext cx="13903075" cy="8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nodeType="clickEffect">
                                  <p:stCondLst>
                                    <p:cond delay="0"/>
                                  </p:stCondLst>
                                  <p:childTnLst>
                                    <p:animEffect transition="out" filter="blinds(horizontal)">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en-US" altLang="zh-CN" dirty="0"/>
              <a:t>WiMAX</a:t>
            </a:r>
            <a:r>
              <a:rPr lang="en-US" altLang="zh-CN" dirty="0">
                <a:sym typeface="+mn-ea"/>
              </a:rPr>
              <a:t>系统组成</a:t>
            </a:r>
            <a:endParaRPr lang="en-US" altLang="zh-CN" dirty="0"/>
          </a:p>
        </p:txBody>
      </p:sp>
      <p:pic>
        <p:nvPicPr>
          <p:cNvPr id="16388" name="Picture 2" descr="QJIKFG18H%(%D_3NYZ4)2)A"/>
          <p:cNvPicPr>
            <a:picLocks noChangeAspect="1"/>
          </p:cNvPicPr>
          <p:nvPr/>
        </p:nvPicPr>
        <p:blipFill>
          <a:blip r:embed="rId1"/>
          <a:stretch>
            <a:fillRect/>
          </a:stretch>
        </p:blipFill>
        <p:spPr>
          <a:xfrm>
            <a:off x="3200400" y="2053590"/>
            <a:ext cx="5172075" cy="4476115"/>
          </a:xfrm>
          <a:prstGeom prst="rect">
            <a:avLst/>
          </a:prstGeom>
          <a:noFill/>
          <a:ln w="9525">
            <a:noFill/>
          </a:ln>
        </p:spPr>
      </p:pic>
      <p:pic>
        <p:nvPicPr>
          <p:cNvPr id="16389" name="Picture 3"/>
          <p:cNvPicPr>
            <a:picLocks noChangeAspect="1"/>
          </p:cNvPicPr>
          <p:nvPr/>
        </p:nvPicPr>
        <p:blipFill>
          <a:blip r:embed="rId2"/>
          <a:stretch>
            <a:fillRect/>
          </a:stretch>
        </p:blipFill>
        <p:spPr>
          <a:xfrm>
            <a:off x="10475595" y="2052955"/>
            <a:ext cx="5567680" cy="4477385"/>
          </a:xfrm>
          <a:prstGeom prst="rect">
            <a:avLst/>
          </a:prstGeom>
          <a:noFill/>
          <a:ln w="9525">
            <a:noFill/>
          </a:ln>
        </p:spPr>
      </p:pic>
      <p:sp>
        <p:nvSpPr>
          <p:cNvPr id="16390" name="Rectangle 5"/>
          <p:cNvSpPr/>
          <p:nvPr/>
        </p:nvSpPr>
        <p:spPr>
          <a:xfrm>
            <a:off x="3882390" y="7335520"/>
            <a:ext cx="2940685" cy="583565"/>
          </a:xfrm>
          <a:prstGeom prst="rect">
            <a:avLst/>
          </a:prstGeom>
          <a:noFill/>
          <a:ln w="9525">
            <a:noFill/>
          </a:ln>
        </p:spPr>
        <p:txBody>
          <a:bodyPr wrap="square">
            <a:spAutoFit/>
          </a:bodyPr>
          <a:p>
            <a:pPr algn="l">
              <a:buClrTx/>
              <a:buSzTx/>
              <a:buFontTx/>
            </a:pP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rPr>
              <a:t>WiM</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rPr>
              <a:t>ax发射塔</a:t>
            </a:r>
            <a:endParaRPr lang="en-US" altLang="zh-CN"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391" name="Rectangle 6"/>
          <p:cNvSpPr/>
          <p:nvPr/>
        </p:nvSpPr>
        <p:spPr>
          <a:xfrm>
            <a:off x="12752705" y="7335520"/>
            <a:ext cx="2446020" cy="583565"/>
          </a:xfrm>
          <a:prstGeom prst="rect">
            <a:avLst/>
          </a:prstGeom>
          <a:noFill/>
          <a:ln w="9525">
            <a:noFill/>
          </a:ln>
        </p:spPr>
        <p:txBody>
          <a:bodyPr wrap="none">
            <a:spAutoFit/>
          </a:bodyPr>
          <a:p>
            <a:r>
              <a:rPr lang="en-US" altLang="zh-CN" sz="3200" dirty="0">
                <a:latin typeface="微软雅黑" panose="020B0503020204020204" pitchFamily="34" charset="-122"/>
                <a:ea typeface="微软雅黑" panose="020B0503020204020204" pitchFamily="34" charset="-122"/>
                <a:cs typeface="微软雅黑" panose="020B0503020204020204" pitchFamily="34" charset="-122"/>
              </a:rPr>
              <a:t>WiMax接收机</a:t>
            </a:r>
            <a:endParaRPr lang="en-AU" altLang="en-US"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err="1"/>
              <a:t>WiMax</a:t>
            </a:r>
            <a:r>
              <a:rPr lang="en-US" altLang="zh-CN" dirty="0"/>
              <a:t> vs Wi-Fi</a:t>
            </a:r>
            <a:endParaRPr lang="en-US" altLang="zh-CN" dirty="0"/>
          </a:p>
        </p:txBody>
      </p:sp>
      <p:sp>
        <p:nvSpPr>
          <p:cNvPr id="3" name="内容占位符 2"/>
          <p:cNvSpPr txBox="1"/>
          <p:nvPr/>
        </p:nvSpPr>
        <p:spPr>
          <a:xfrm>
            <a:off x="1224707" y="1688703"/>
            <a:ext cx="15677355" cy="6581799"/>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defRPr/>
            </a:pPr>
            <a:r>
              <a:rPr lang="zh-CN" altLang="en-US" sz="3600" b="1" dirty="0">
                <a:solidFill>
                  <a:schemeClr val="tx1">
                    <a:lumMod val="75000"/>
                    <a:lumOff val="25000"/>
                  </a:schemeClr>
                </a:solidFill>
                <a:latin typeface="+mj-ea"/>
                <a:ea typeface="+mj-ea"/>
              </a:rPr>
              <a:t>功率</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defRPr/>
            </a:pPr>
            <a:r>
              <a:rPr lang="en-US" altLang="zh-CN" sz="3200" dirty="0">
                <a:solidFill>
                  <a:schemeClr val="tx1">
                    <a:lumMod val="65000"/>
                    <a:lumOff val="35000"/>
                  </a:schemeClr>
                </a:solidFill>
                <a:latin typeface="+mj-ea"/>
                <a:ea typeface="+mj-ea"/>
              </a:rPr>
              <a:t>FCC</a:t>
            </a:r>
            <a:r>
              <a:rPr lang="zh-CN" altLang="en-US" sz="3200" dirty="0">
                <a:solidFill>
                  <a:schemeClr val="tx1">
                    <a:lumMod val="65000"/>
                    <a:lumOff val="35000"/>
                  </a:schemeClr>
                </a:solidFill>
                <a:latin typeface="+mj-ea"/>
                <a:ea typeface="+mj-ea"/>
              </a:rPr>
              <a:t>规定</a:t>
            </a:r>
            <a:r>
              <a:rPr lang="en-US" altLang="zh-CN" sz="3200" dirty="0" err="1">
                <a:solidFill>
                  <a:schemeClr val="tx1">
                    <a:lumMod val="65000"/>
                    <a:lumOff val="35000"/>
                  </a:schemeClr>
                </a:solidFill>
                <a:latin typeface="+mj-ea"/>
                <a:ea typeface="+mj-ea"/>
              </a:rPr>
              <a:t>WiFi</a:t>
            </a:r>
            <a:r>
              <a:rPr lang="zh-CN" altLang="en-US" sz="3200" dirty="0">
                <a:solidFill>
                  <a:schemeClr val="tx1">
                    <a:lumMod val="65000"/>
                    <a:lumOff val="35000"/>
                  </a:schemeClr>
                </a:solidFill>
                <a:latin typeface="+mj-ea"/>
                <a:ea typeface="+mj-ea"/>
              </a:rPr>
              <a:t>的传输功率</a:t>
            </a:r>
            <a:r>
              <a:rPr lang="en-US" altLang="zh-CN" sz="3200" dirty="0">
                <a:solidFill>
                  <a:schemeClr val="tx1">
                    <a:lumMod val="65000"/>
                    <a:lumOff val="35000"/>
                  </a:schemeClr>
                </a:solidFill>
                <a:latin typeface="+mj-ea"/>
                <a:ea typeface="+mj-ea"/>
              </a:rPr>
              <a:t>1~100mW</a:t>
            </a:r>
            <a:endParaRPr lang="en-US" altLang="zh-CN" sz="3200" dirty="0">
              <a:solidFill>
                <a:schemeClr val="tx1">
                  <a:lumMod val="65000"/>
                  <a:lumOff val="35000"/>
                </a:schemeClr>
              </a:solidFill>
              <a:latin typeface="+mj-ea"/>
              <a:ea typeface="+mj-ea"/>
            </a:endParaRPr>
          </a:p>
          <a:p>
            <a:pPr lvl="1" fontAlgn="auto">
              <a:lnSpc>
                <a:spcPct val="150000"/>
              </a:lnSpc>
              <a:spcAft>
                <a:spcPts val="0"/>
              </a:spcAft>
              <a:defRPr/>
            </a:pPr>
            <a:r>
              <a:rPr lang="en-US" altLang="zh-CN" sz="3200" dirty="0">
                <a:solidFill>
                  <a:schemeClr val="tx1">
                    <a:lumMod val="65000"/>
                    <a:lumOff val="35000"/>
                  </a:schemeClr>
                </a:solidFill>
                <a:latin typeface="+mj-ea"/>
                <a:ea typeface="+mj-ea"/>
              </a:rPr>
              <a:t>FCC</a:t>
            </a:r>
            <a:r>
              <a:rPr lang="zh-CN" altLang="en-US" sz="3200" dirty="0">
                <a:solidFill>
                  <a:schemeClr val="tx1">
                    <a:lumMod val="65000"/>
                    <a:lumOff val="35000"/>
                  </a:schemeClr>
                </a:solidFill>
                <a:latin typeface="+mj-ea"/>
                <a:ea typeface="+mj-ea"/>
              </a:rPr>
              <a:t>规定</a:t>
            </a:r>
            <a:r>
              <a:rPr lang="en-US" altLang="zh-CN" sz="3200" dirty="0" err="1">
                <a:solidFill>
                  <a:schemeClr val="tx1">
                    <a:lumMod val="65000"/>
                    <a:lumOff val="35000"/>
                  </a:schemeClr>
                </a:solidFill>
                <a:latin typeface="+mj-ea"/>
                <a:ea typeface="+mj-ea"/>
              </a:rPr>
              <a:t>WiMax</a:t>
            </a:r>
            <a:r>
              <a:rPr lang="zh-CN" altLang="en-US" sz="3200" dirty="0">
                <a:solidFill>
                  <a:schemeClr val="tx1">
                    <a:lumMod val="65000"/>
                    <a:lumOff val="35000"/>
                  </a:schemeClr>
                </a:solidFill>
                <a:latin typeface="+mj-ea"/>
                <a:ea typeface="+mj-ea"/>
              </a:rPr>
              <a:t>的传输功率可达</a:t>
            </a:r>
            <a:r>
              <a:rPr lang="en-US" altLang="zh-CN" sz="3200" dirty="0">
                <a:solidFill>
                  <a:schemeClr val="tx1">
                    <a:lumMod val="65000"/>
                    <a:lumOff val="35000"/>
                  </a:schemeClr>
                </a:solidFill>
                <a:latin typeface="+mj-ea"/>
                <a:ea typeface="+mj-ea"/>
              </a:rPr>
              <a:t>100kW</a:t>
            </a:r>
            <a:endParaRPr lang="en-US" altLang="zh-CN" sz="3200" dirty="0">
              <a:solidFill>
                <a:schemeClr val="tx1">
                  <a:lumMod val="65000"/>
                  <a:lumOff val="35000"/>
                </a:schemeClr>
              </a:solidFill>
              <a:latin typeface="+mj-ea"/>
              <a:ea typeface="+mj-ea"/>
            </a:endParaRPr>
          </a:p>
          <a:p>
            <a:pPr fontAlgn="auto">
              <a:lnSpc>
                <a:spcPct val="150000"/>
              </a:lnSpc>
              <a:spcAft>
                <a:spcPts val="0"/>
              </a:spcAft>
              <a:defRPr/>
            </a:pPr>
            <a:r>
              <a:rPr lang="zh-CN" altLang="en-US" sz="3600" b="1" dirty="0">
                <a:solidFill>
                  <a:schemeClr val="tx1">
                    <a:lumMod val="75000"/>
                    <a:lumOff val="25000"/>
                  </a:schemeClr>
                </a:solidFill>
                <a:latin typeface="+mj-ea"/>
                <a:ea typeface="+mj-ea"/>
              </a:rPr>
              <a:t>覆盖范围</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defRPr/>
            </a:pPr>
            <a:r>
              <a:rPr lang="en-US" altLang="zh-CN" sz="3200" dirty="0" err="1">
                <a:solidFill>
                  <a:schemeClr val="tx1">
                    <a:lumMod val="65000"/>
                    <a:lumOff val="35000"/>
                  </a:schemeClr>
                </a:solidFill>
                <a:latin typeface="+mj-ea"/>
                <a:ea typeface="+mj-ea"/>
              </a:rPr>
              <a:t>WiFi</a:t>
            </a:r>
            <a:r>
              <a:rPr lang="zh-CN" altLang="en-US" sz="3200" dirty="0">
                <a:solidFill>
                  <a:schemeClr val="tx1">
                    <a:lumMod val="65000"/>
                    <a:lumOff val="35000"/>
                  </a:schemeClr>
                </a:solidFill>
                <a:latin typeface="+mj-ea"/>
                <a:ea typeface="+mj-ea"/>
              </a:rPr>
              <a:t>覆盖范围，几十到几千米</a:t>
            </a:r>
            <a:endParaRPr lang="en-US" altLang="zh-CN" sz="3200" dirty="0">
              <a:solidFill>
                <a:schemeClr val="tx1">
                  <a:lumMod val="65000"/>
                  <a:lumOff val="35000"/>
                </a:schemeClr>
              </a:solidFill>
              <a:latin typeface="+mj-ea"/>
              <a:ea typeface="+mj-ea"/>
            </a:endParaRPr>
          </a:p>
          <a:p>
            <a:pPr lvl="1" fontAlgn="auto">
              <a:lnSpc>
                <a:spcPct val="150000"/>
              </a:lnSpc>
              <a:spcAft>
                <a:spcPts val="0"/>
              </a:spcAft>
              <a:defRPr/>
            </a:pPr>
            <a:r>
              <a:rPr lang="en-US" altLang="zh-CN" sz="3200" dirty="0" err="1">
                <a:solidFill>
                  <a:schemeClr val="tx1">
                    <a:lumMod val="65000"/>
                    <a:lumOff val="35000"/>
                  </a:schemeClr>
                </a:solidFill>
                <a:latin typeface="+mj-ea"/>
                <a:ea typeface="+mj-ea"/>
              </a:rPr>
              <a:t>WiMax</a:t>
            </a:r>
            <a:endParaRPr lang="en-US" altLang="zh-CN" sz="3200" dirty="0">
              <a:solidFill>
                <a:schemeClr val="tx1">
                  <a:lumMod val="65000"/>
                  <a:lumOff val="35000"/>
                </a:schemeClr>
              </a:solidFill>
              <a:latin typeface="+mj-ea"/>
              <a:ea typeface="+mj-ea"/>
            </a:endParaRPr>
          </a:p>
          <a:p>
            <a:pPr lvl="2" fontAlgn="auto">
              <a:lnSpc>
                <a:spcPct val="150000"/>
              </a:lnSpc>
              <a:spcAft>
                <a:spcPts val="0"/>
              </a:spcAft>
              <a:defRPr/>
            </a:pPr>
            <a:r>
              <a:rPr lang="en-US" altLang="zh-CN" sz="2800" dirty="0" err="1">
                <a:solidFill>
                  <a:schemeClr val="tx1">
                    <a:lumMod val="65000"/>
                    <a:lumOff val="35000"/>
                  </a:schemeClr>
                </a:solidFill>
                <a:latin typeface="+mj-ea"/>
                <a:ea typeface="+mj-ea"/>
              </a:rPr>
              <a:t>LoS</a:t>
            </a:r>
            <a:r>
              <a:rPr lang="zh-CN" altLang="en-US" sz="2800" dirty="0">
                <a:solidFill>
                  <a:schemeClr val="tx1">
                    <a:lumMod val="65000"/>
                    <a:lumOff val="35000"/>
                  </a:schemeClr>
                </a:solidFill>
                <a:latin typeface="+mj-ea"/>
                <a:ea typeface="+mj-ea"/>
              </a:rPr>
              <a:t>服务半径</a:t>
            </a:r>
            <a:r>
              <a:rPr lang="en-US" altLang="zh-CN" sz="2800" dirty="0">
                <a:solidFill>
                  <a:schemeClr val="tx1">
                    <a:lumMod val="65000"/>
                    <a:lumOff val="35000"/>
                  </a:schemeClr>
                </a:solidFill>
                <a:latin typeface="+mj-ea"/>
                <a:ea typeface="+mj-ea"/>
              </a:rPr>
              <a:t>6~10km</a:t>
            </a:r>
            <a:r>
              <a:rPr lang="zh-CN" altLang="en-US" sz="2800" dirty="0">
                <a:solidFill>
                  <a:schemeClr val="tx1">
                    <a:lumMod val="65000"/>
                    <a:lumOff val="35000"/>
                  </a:schemeClr>
                </a:solidFill>
                <a:latin typeface="+mj-ea"/>
                <a:ea typeface="+mj-ea"/>
              </a:rPr>
              <a:t>，使用频率</a:t>
            </a:r>
            <a:r>
              <a:rPr lang="en-US" altLang="zh-CN" sz="2800" dirty="0">
                <a:solidFill>
                  <a:schemeClr val="tx1">
                    <a:lumMod val="65000"/>
                    <a:lumOff val="35000"/>
                  </a:schemeClr>
                </a:solidFill>
                <a:latin typeface="+mj-ea"/>
                <a:ea typeface="+mj-ea"/>
              </a:rPr>
              <a:t>66GHz</a:t>
            </a:r>
            <a:endParaRPr lang="en-US" altLang="zh-CN" sz="2800" dirty="0">
              <a:solidFill>
                <a:schemeClr val="tx1">
                  <a:lumMod val="65000"/>
                  <a:lumOff val="35000"/>
                </a:schemeClr>
              </a:solidFill>
              <a:latin typeface="+mj-ea"/>
              <a:ea typeface="+mj-ea"/>
            </a:endParaRPr>
          </a:p>
          <a:p>
            <a:pPr lvl="2" fontAlgn="auto">
              <a:lnSpc>
                <a:spcPct val="150000"/>
              </a:lnSpc>
              <a:spcAft>
                <a:spcPts val="0"/>
              </a:spcAft>
              <a:defRPr/>
            </a:pPr>
            <a:r>
              <a:rPr lang="en-US" altLang="zh-CN" sz="2800" dirty="0" err="1">
                <a:solidFill>
                  <a:schemeClr val="tx1">
                    <a:lumMod val="65000"/>
                    <a:lumOff val="35000"/>
                  </a:schemeClr>
                </a:solidFill>
                <a:latin typeface="+mj-ea"/>
                <a:ea typeface="+mj-ea"/>
              </a:rPr>
              <a:t>NLoS</a:t>
            </a:r>
            <a:r>
              <a:rPr lang="zh-CN" altLang="en-US" sz="2800" dirty="0">
                <a:solidFill>
                  <a:schemeClr val="tx1">
                    <a:lumMod val="65000"/>
                    <a:lumOff val="35000"/>
                  </a:schemeClr>
                </a:solidFill>
                <a:latin typeface="+mj-ea"/>
                <a:ea typeface="+mj-ea"/>
              </a:rPr>
              <a:t>服务半径</a:t>
            </a:r>
            <a:r>
              <a:rPr lang="en-US" altLang="zh-CN" sz="2800" dirty="0">
                <a:solidFill>
                  <a:schemeClr val="tx1">
                    <a:lumMod val="65000"/>
                    <a:lumOff val="35000"/>
                  </a:schemeClr>
                </a:solidFill>
                <a:latin typeface="+mj-ea"/>
                <a:ea typeface="+mj-ea"/>
              </a:rPr>
              <a:t>50km</a:t>
            </a:r>
            <a:r>
              <a:rPr lang="zh-CN" altLang="en-US" sz="2800" dirty="0">
                <a:solidFill>
                  <a:schemeClr val="tx1">
                    <a:lumMod val="65000"/>
                    <a:lumOff val="35000"/>
                  </a:schemeClr>
                </a:solidFill>
                <a:latin typeface="+mj-ea"/>
                <a:ea typeface="+mj-ea"/>
              </a:rPr>
              <a:t>，使用频率</a:t>
            </a:r>
            <a:r>
              <a:rPr lang="en-US" altLang="zh-CN" sz="2800" dirty="0">
                <a:solidFill>
                  <a:schemeClr val="tx1">
                    <a:lumMod val="65000"/>
                    <a:lumOff val="35000"/>
                  </a:schemeClr>
                </a:solidFill>
                <a:latin typeface="+mj-ea"/>
                <a:ea typeface="+mj-ea"/>
              </a:rPr>
              <a:t>2~11GHz</a:t>
            </a:r>
            <a:endParaRPr lang="en-US" altLang="zh-CN" sz="2800" dirty="0">
              <a:solidFill>
                <a:schemeClr val="tx1">
                  <a:lumMod val="65000"/>
                  <a:lumOff val="35000"/>
                </a:schemeClr>
              </a:solidFill>
              <a:latin typeface="+mj-ea"/>
              <a:ea typeface="+mj-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57755" y="671100"/>
            <a:ext cx="5328592" cy="947778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742" y="2859886"/>
            <a:ext cx="8128000" cy="541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WiMAX vs Wi-Fi </a:t>
            </a:r>
            <a:r>
              <a:rPr lang="zh-CN" altLang="en-US" dirty="0"/>
              <a:t>（续）</a:t>
            </a:r>
            <a:endParaRPr lang="en-US" altLang="zh-CN" dirty="0"/>
          </a:p>
        </p:txBody>
      </p:sp>
      <p:sp>
        <p:nvSpPr>
          <p:cNvPr id="3" name="内容占位符 2"/>
          <p:cNvSpPr txBox="1"/>
          <p:nvPr/>
        </p:nvSpPr>
        <p:spPr>
          <a:xfrm>
            <a:off x="1105272" y="1760711"/>
            <a:ext cx="13224891" cy="5705127"/>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defRPr/>
            </a:pPr>
            <a:r>
              <a:rPr lang="zh-CN" altLang="en-US" sz="3600" b="1" dirty="0">
                <a:solidFill>
                  <a:schemeClr val="tx1">
                    <a:lumMod val="75000"/>
                    <a:lumOff val="25000"/>
                  </a:schemeClr>
                </a:solidFill>
                <a:latin typeface="+mj-ea"/>
                <a:ea typeface="+mj-ea"/>
              </a:rPr>
              <a:t>信道带宽</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defRPr/>
            </a:pPr>
            <a:r>
              <a:rPr lang="en-US" altLang="zh-CN" sz="3200" dirty="0" err="1">
                <a:solidFill>
                  <a:schemeClr val="tx1">
                    <a:lumMod val="65000"/>
                    <a:lumOff val="35000"/>
                  </a:schemeClr>
                </a:solidFill>
                <a:latin typeface="+mj-ea"/>
                <a:ea typeface="+mj-ea"/>
              </a:rPr>
              <a:t>WiFi</a:t>
            </a:r>
            <a:r>
              <a:rPr lang="zh-CN" altLang="en-US" sz="3200" dirty="0">
                <a:solidFill>
                  <a:schemeClr val="tx1">
                    <a:lumMod val="65000"/>
                    <a:lumOff val="35000"/>
                  </a:schemeClr>
                </a:solidFill>
                <a:latin typeface="+mj-ea"/>
                <a:ea typeface="+mj-ea"/>
              </a:rPr>
              <a:t>：</a:t>
            </a:r>
            <a:r>
              <a:rPr lang="en-US" altLang="zh-CN" sz="3200" dirty="0">
                <a:solidFill>
                  <a:schemeClr val="tx1">
                    <a:lumMod val="65000"/>
                    <a:lumOff val="35000"/>
                  </a:schemeClr>
                </a:solidFill>
                <a:latin typeface="+mj-ea"/>
                <a:ea typeface="+mj-ea"/>
              </a:rPr>
              <a:t>20</a:t>
            </a:r>
            <a:r>
              <a:rPr lang="zh-CN" altLang="en-US" sz="3200" dirty="0">
                <a:solidFill>
                  <a:schemeClr val="tx1">
                    <a:lumMod val="65000"/>
                    <a:lumOff val="35000"/>
                  </a:schemeClr>
                </a:solidFill>
                <a:latin typeface="+mj-ea"/>
                <a:ea typeface="+mj-ea"/>
              </a:rPr>
              <a:t>或</a:t>
            </a:r>
            <a:r>
              <a:rPr lang="en-US" altLang="zh-CN" sz="3200" dirty="0">
                <a:solidFill>
                  <a:schemeClr val="tx1">
                    <a:lumMod val="65000"/>
                    <a:lumOff val="35000"/>
                  </a:schemeClr>
                </a:solidFill>
                <a:latin typeface="+mj-ea"/>
                <a:ea typeface="+mj-ea"/>
              </a:rPr>
              <a:t>40MHz</a:t>
            </a:r>
            <a:endParaRPr lang="en-US" altLang="zh-CN" sz="3200" dirty="0">
              <a:solidFill>
                <a:schemeClr val="tx1">
                  <a:lumMod val="65000"/>
                  <a:lumOff val="35000"/>
                </a:schemeClr>
              </a:solidFill>
              <a:latin typeface="+mj-ea"/>
              <a:ea typeface="+mj-ea"/>
            </a:endParaRPr>
          </a:p>
          <a:p>
            <a:pPr lvl="1" fontAlgn="auto">
              <a:lnSpc>
                <a:spcPct val="150000"/>
              </a:lnSpc>
              <a:spcAft>
                <a:spcPts val="0"/>
              </a:spcAft>
              <a:defRPr/>
            </a:pPr>
            <a:r>
              <a:rPr lang="en-US" altLang="zh-CN" sz="3200" dirty="0">
                <a:solidFill>
                  <a:schemeClr val="tx1">
                    <a:lumMod val="65000"/>
                    <a:lumOff val="35000"/>
                  </a:schemeClr>
                </a:solidFill>
                <a:latin typeface="+mj-ea"/>
                <a:ea typeface="+mj-ea"/>
              </a:rPr>
              <a:t>WiMAX</a:t>
            </a:r>
            <a:r>
              <a:rPr lang="zh-CN" altLang="en-US" sz="3200" dirty="0">
                <a:solidFill>
                  <a:schemeClr val="tx1">
                    <a:lumMod val="65000"/>
                    <a:lumOff val="35000"/>
                  </a:schemeClr>
                </a:solidFill>
                <a:latin typeface="+mj-ea"/>
                <a:ea typeface="+mj-ea"/>
              </a:rPr>
              <a:t>：频道带宽可根据需求在</a:t>
            </a:r>
            <a:r>
              <a:rPr lang="en-US" altLang="zh-CN" sz="3200" dirty="0">
                <a:solidFill>
                  <a:schemeClr val="tx1">
                    <a:lumMod val="65000"/>
                    <a:lumOff val="35000"/>
                  </a:schemeClr>
                </a:solidFill>
                <a:latin typeface="+mj-ea"/>
                <a:ea typeface="+mj-ea"/>
              </a:rPr>
              <a:t>1.5M</a:t>
            </a:r>
            <a:r>
              <a:rPr lang="zh-CN" altLang="en-US" sz="3200" dirty="0">
                <a:solidFill>
                  <a:schemeClr val="tx1">
                    <a:lumMod val="65000"/>
                    <a:lumOff val="35000"/>
                  </a:schemeClr>
                </a:solidFill>
                <a:latin typeface="+mj-ea"/>
                <a:ea typeface="+mj-ea"/>
              </a:rPr>
              <a:t>至</a:t>
            </a:r>
            <a:r>
              <a:rPr lang="en-US" altLang="zh-CN" sz="3200" dirty="0">
                <a:solidFill>
                  <a:schemeClr val="tx1">
                    <a:lumMod val="65000"/>
                    <a:lumOff val="35000"/>
                  </a:schemeClr>
                </a:solidFill>
                <a:latin typeface="+mj-ea"/>
                <a:ea typeface="+mj-ea"/>
              </a:rPr>
              <a:t>20MHz</a:t>
            </a:r>
            <a:r>
              <a:rPr lang="zh-CN" altLang="en-US" sz="3200" dirty="0">
                <a:solidFill>
                  <a:schemeClr val="tx1">
                    <a:lumMod val="65000"/>
                    <a:lumOff val="35000"/>
                  </a:schemeClr>
                </a:solidFill>
                <a:latin typeface="+mj-ea"/>
                <a:ea typeface="+mj-ea"/>
              </a:rPr>
              <a:t>范围进行调整</a:t>
            </a:r>
            <a:endParaRPr lang="en-US" altLang="zh-CN" sz="3200" dirty="0">
              <a:solidFill>
                <a:schemeClr val="tx1">
                  <a:lumMod val="65000"/>
                  <a:lumOff val="35000"/>
                </a:schemeClr>
              </a:solidFill>
              <a:latin typeface="+mj-ea"/>
              <a:ea typeface="+mj-ea"/>
            </a:endParaRPr>
          </a:p>
          <a:p>
            <a:pPr fontAlgn="auto">
              <a:lnSpc>
                <a:spcPct val="150000"/>
              </a:lnSpc>
              <a:spcAft>
                <a:spcPts val="0"/>
              </a:spcAft>
              <a:defRPr/>
            </a:pPr>
            <a:r>
              <a:rPr lang="zh-CN" altLang="en-US" sz="3600" b="1" dirty="0">
                <a:solidFill>
                  <a:schemeClr val="tx1">
                    <a:lumMod val="75000"/>
                    <a:lumOff val="25000"/>
                  </a:schemeClr>
                </a:solidFill>
                <a:latin typeface="+mj-ea"/>
                <a:ea typeface="+mj-ea"/>
              </a:rPr>
              <a:t>其它</a:t>
            </a:r>
            <a:endParaRPr lang="zh-CN" altLang="en-US" sz="3600" b="1" dirty="0">
              <a:solidFill>
                <a:schemeClr val="tx1">
                  <a:lumMod val="75000"/>
                  <a:lumOff val="25000"/>
                </a:schemeClr>
              </a:solidFill>
              <a:latin typeface="+mj-ea"/>
              <a:ea typeface="+mj-ea"/>
            </a:endParaRPr>
          </a:p>
          <a:p>
            <a:pPr lvl="1" fontAlgn="auto">
              <a:lnSpc>
                <a:spcPct val="150000"/>
              </a:lnSpc>
              <a:spcAft>
                <a:spcPts val="0"/>
              </a:spcAft>
              <a:defRPr/>
            </a:pPr>
            <a:r>
              <a:rPr lang="zh-CN" altLang="en-US" sz="3200" dirty="0">
                <a:solidFill>
                  <a:schemeClr val="tx1">
                    <a:lumMod val="65000"/>
                    <a:lumOff val="35000"/>
                  </a:schemeClr>
                </a:solidFill>
                <a:latin typeface="+mj-ea"/>
                <a:ea typeface="+mj-ea"/>
              </a:rPr>
              <a:t>可扩展性、用户容量</a:t>
            </a:r>
            <a:endParaRPr lang="zh-CN" altLang="en-US" sz="3200" dirty="0">
              <a:solidFill>
                <a:schemeClr val="tx1">
                  <a:lumMod val="65000"/>
                  <a:lumOff val="35000"/>
                </a:schemeClr>
              </a:solidFill>
              <a:latin typeface="+mj-ea"/>
              <a:ea typeface="+mj-ea"/>
            </a:endParaRPr>
          </a:p>
          <a:p>
            <a:pPr lvl="1" fontAlgn="auto">
              <a:lnSpc>
                <a:spcPct val="150000"/>
              </a:lnSpc>
              <a:spcAft>
                <a:spcPts val="0"/>
              </a:spcAft>
              <a:defRPr/>
            </a:pPr>
            <a:r>
              <a:rPr lang="zh-CN" altLang="en-US" sz="3200" dirty="0">
                <a:solidFill>
                  <a:schemeClr val="tx1">
                    <a:lumMod val="65000"/>
                    <a:lumOff val="35000"/>
                  </a:schemeClr>
                </a:solidFill>
                <a:latin typeface="+mj-ea"/>
                <a:ea typeface="+mj-ea"/>
              </a:rPr>
              <a:t>对户外环境的考虑</a:t>
            </a:r>
            <a:endParaRPr lang="en-US" altLang="zh-CN" sz="3200" dirty="0">
              <a:solidFill>
                <a:schemeClr val="tx1">
                  <a:lumMod val="65000"/>
                  <a:lumOff val="35000"/>
                </a:schemeClr>
              </a:solidFill>
              <a:latin typeface="+mj-ea"/>
              <a:ea typeface="+mj-ea"/>
            </a:endParaRPr>
          </a:p>
          <a:p>
            <a:pPr lvl="1" fontAlgn="auto">
              <a:lnSpc>
                <a:spcPct val="150000"/>
              </a:lnSpc>
              <a:spcAft>
                <a:spcPts val="0"/>
              </a:spcAft>
              <a:defRPr/>
            </a:pPr>
            <a:r>
              <a:rPr lang="en-US" altLang="zh-CN" sz="3200" dirty="0" err="1">
                <a:solidFill>
                  <a:schemeClr val="tx1">
                    <a:lumMod val="65000"/>
                    <a:lumOff val="35000"/>
                  </a:schemeClr>
                </a:solidFill>
                <a:latin typeface="+mj-ea"/>
                <a:ea typeface="+mj-ea"/>
              </a:rPr>
              <a:t>QoS</a:t>
            </a:r>
            <a:r>
              <a:rPr lang="zh-CN" altLang="en-US" sz="3200" dirty="0">
                <a:solidFill>
                  <a:schemeClr val="tx1">
                    <a:lumMod val="65000"/>
                    <a:lumOff val="35000"/>
                  </a:schemeClr>
                </a:solidFill>
                <a:latin typeface="+mj-ea"/>
                <a:ea typeface="+mj-ea"/>
              </a:rPr>
              <a:t>机制</a:t>
            </a:r>
            <a:endParaRPr lang="zh-CN" altLang="en-US" sz="3600" dirty="0">
              <a:solidFill>
                <a:schemeClr val="tx1">
                  <a:lumMod val="65000"/>
                  <a:lumOff val="35000"/>
                </a:schemeClr>
              </a:solidFill>
              <a:latin typeface="+mj-ea"/>
              <a:ea typeface="+mj-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WiMAX vs Wi-Fi </a:t>
            </a:r>
            <a:r>
              <a:rPr lang="zh-CN" altLang="en-US" dirty="0"/>
              <a:t>（续）</a:t>
            </a:r>
            <a:endParaRPr lang="en-US" altLang="zh-CN" dirty="0"/>
          </a:p>
        </p:txBody>
      </p:sp>
      <p:sp>
        <p:nvSpPr>
          <p:cNvPr id="3" name="内容占位符 2"/>
          <p:cNvSpPr txBox="1"/>
          <p:nvPr/>
        </p:nvSpPr>
        <p:spPr>
          <a:xfrm>
            <a:off x="1105272" y="1760711"/>
            <a:ext cx="13224891" cy="5705127"/>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defRPr/>
            </a:pPr>
            <a:r>
              <a:rPr lang="zh-CN" altLang="en-US" sz="3600" b="1" dirty="0">
                <a:solidFill>
                  <a:schemeClr val="tx1">
                    <a:lumMod val="75000"/>
                    <a:lumOff val="25000"/>
                  </a:schemeClr>
                </a:solidFill>
                <a:latin typeface="+mj-ea"/>
                <a:ea typeface="+mj-ea"/>
              </a:rPr>
              <a:t>信道带宽</a:t>
            </a:r>
            <a:endParaRPr lang="en-US" altLang="zh-CN" sz="3600" b="1" dirty="0">
              <a:solidFill>
                <a:schemeClr val="tx1">
                  <a:lumMod val="75000"/>
                  <a:lumOff val="25000"/>
                </a:schemeClr>
              </a:solidFill>
              <a:latin typeface="+mj-ea"/>
              <a:ea typeface="+mj-ea"/>
            </a:endParaRPr>
          </a:p>
          <a:p>
            <a:pPr lvl="1" fontAlgn="auto">
              <a:lnSpc>
                <a:spcPct val="150000"/>
              </a:lnSpc>
              <a:spcAft>
                <a:spcPts val="0"/>
              </a:spcAft>
              <a:defRPr/>
            </a:pPr>
            <a:r>
              <a:rPr lang="en-US" altLang="zh-CN" sz="3200" dirty="0" err="1">
                <a:solidFill>
                  <a:schemeClr val="tx1">
                    <a:lumMod val="65000"/>
                    <a:lumOff val="35000"/>
                  </a:schemeClr>
                </a:solidFill>
                <a:latin typeface="+mj-ea"/>
                <a:ea typeface="+mj-ea"/>
              </a:rPr>
              <a:t>WiFi</a:t>
            </a:r>
            <a:r>
              <a:rPr lang="zh-CN" altLang="en-US" sz="3200" dirty="0">
                <a:solidFill>
                  <a:schemeClr val="tx1">
                    <a:lumMod val="65000"/>
                    <a:lumOff val="35000"/>
                  </a:schemeClr>
                </a:solidFill>
                <a:latin typeface="+mj-ea"/>
                <a:ea typeface="+mj-ea"/>
              </a:rPr>
              <a:t>：</a:t>
            </a:r>
            <a:r>
              <a:rPr lang="en-US" altLang="zh-CN" sz="3200" dirty="0">
                <a:solidFill>
                  <a:schemeClr val="tx1">
                    <a:lumMod val="65000"/>
                    <a:lumOff val="35000"/>
                  </a:schemeClr>
                </a:solidFill>
                <a:latin typeface="+mj-ea"/>
                <a:ea typeface="+mj-ea"/>
              </a:rPr>
              <a:t>20</a:t>
            </a:r>
            <a:r>
              <a:rPr lang="zh-CN" altLang="en-US" sz="3200" dirty="0">
                <a:solidFill>
                  <a:schemeClr val="tx1">
                    <a:lumMod val="65000"/>
                    <a:lumOff val="35000"/>
                  </a:schemeClr>
                </a:solidFill>
                <a:latin typeface="+mj-ea"/>
                <a:ea typeface="+mj-ea"/>
              </a:rPr>
              <a:t>或</a:t>
            </a:r>
            <a:r>
              <a:rPr lang="en-US" altLang="zh-CN" sz="3200" dirty="0">
                <a:solidFill>
                  <a:schemeClr val="tx1">
                    <a:lumMod val="65000"/>
                    <a:lumOff val="35000"/>
                  </a:schemeClr>
                </a:solidFill>
                <a:latin typeface="+mj-ea"/>
                <a:ea typeface="+mj-ea"/>
              </a:rPr>
              <a:t>40MHz</a:t>
            </a:r>
            <a:endParaRPr lang="en-US" altLang="zh-CN" sz="3200" dirty="0">
              <a:solidFill>
                <a:schemeClr val="tx1">
                  <a:lumMod val="65000"/>
                  <a:lumOff val="35000"/>
                </a:schemeClr>
              </a:solidFill>
              <a:latin typeface="+mj-ea"/>
              <a:ea typeface="+mj-ea"/>
            </a:endParaRPr>
          </a:p>
          <a:p>
            <a:pPr lvl="1" fontAlgn="auto">
              <a:lnSpc>
                <a:spcPct val="150000"/>
              </a:lnSpc>
              <a:spcAft>
                <a:spcPts val="0"/>
              </a:spcAft>
              <a:defRPr/>
            </a:pPr>
            <a:r>
              <a:rPr lang="en-US" altLang="zh-CN" sz="3200" dirty="0">
                <a:solidFill>
                  <a:schemeClr val="tx1">
                    <a:lumMod val="65000"/>
                    <a:lumOff val="35000"/>
                  </a:schemeClr>
                </a:solidFill>
                <a:latin typeface="+mj-ea"/>
                <a:ea typeface="+mj-ea"/>
              </a:rPr>
              <a:t>WiMAX</a:t>
            </a:r>
            <a:r>
              <a:rPr lang="zh-CN" altLang="en-US" sz="3200" dirty="0">
                <a:solidFill>
                  <a:schemeClr val="tx1">
                    <a:lumMod val="65000"/>
                    <a:lumOff val="35000"/>
                  </a:schemeClr>
                </a:solidFill>
                <a:latin typeface="+mj-ea"/>
                <a:ea typeface="+mj-ea"/>
              </a:rPr>
              <a:t>：频道带宽可根据需求在</a:t>
            </a:r>
            <a:r>
              <a:rPr lang="en-US" altLang="zh-CN" sz="3200" dirty="0">
                <a:solidFill>
                  <a:schemeClr val="tx1">
                    <a:lumMod val="65000"/>
                    <a:lumOff val="35000"/>
                  </a:schemeClr>
                </a:solidFill>
                <a:latin typeface="+mj-ea"/>
                <a:ea typeface="+mj-ea"/>
              </a:rPr>
              <a:t>1.5M</a:t>
            </a:r>
            <a:r>
              <a:rPr lang="zh-CN" altLang="en-US" sz="3200" dirty="0">
                <a:solidFill>
                  <a:schemeClr val="tx1">
                    <a:lumMod val="65000"/>
                    <a:lumOff val="35000"/>
                  </a:schemeClr>
                </a:solidFill>
                <a:latin typeface="+mj-ea"/>
                <a:ea typeface="+mj-ea"/>
              </a:rPr>
              <a:t>至</a:t>
            </a:r>
            <a:r>
              <a:rPr lang="en-US" altLang="zh-CN" sz="3200" dirty="0">
                <a:solidFill>
                  <a:schemeClr val="tx1">
                    <a:lumMod val="65000"/>
                    <a:lumOff val="35000"/>
                  </a:schemeClr>
                </a:solidFill>
                <a:latin typeface="+mj-ea"/>
                <a:ea typeface="+mj-ea"/>
              </a:rPr>
              <a:t>20MHz</a:t>
            </a:r>
            <a:r>
              <a:rPr lang="zh-CN" altLang="en-US" sz="3200" dirty="0">
                <a:solidFill>
                  <a:schemeClr val="tx1">
                    <a:lumMod val="65000"/>
                    <a:lumOff val="35000"/>
                  </a:schemeClr>
                </a:solidFill>
                <a:latin typeface="+mj-ea"/>
                <a:ea typeface="+mj-ea"/>
              </a:rPr>
              <a:t>范围进行调整</a:t>
            </a:r>
            <a:endParaRPr lang="en-US" altLang="zh-CN" sz="3200" dirty="0">
              <a:solidFill>
                <a:schemeClr val="tx1">
                  <a:lumMod val="65000"/>
                  <a:lumOff val="35000"/>
                </a:schemeClr>
              </a:solidFill>
              <a:latin typeface="+mj-ea"/>
              <a:ea typeface="+mj-ea"/>
            </a:endParaRPr>
          </a:p>
          <a:p>
            <a:pPr fontAlgn="auto">
              <a:lnSpc>
                <a:spcPct val="150000"/>
              </a:lnSpc>
              <a:spcAft>
                <a:spcPts val="0"/>
              </a:spcAft>
              <a:defRPr/>
            </a:pPr>
            <a:r>
              <a:rPr lang="zh-CN" altLang="en-US" sz="3600" b="1" dirty="0">
                <a:solidFill>
                  <a:schemeClr val="tx1">
                    <a:lumMod val="75000"/>
                    <a:lumOff val="25000"/>
                  </a:schemeClr>
                </a:solidFill>
                <a:latin typeface="+mj-ea"/>
                <a:ea typeface="+mj-ea"/>
              </a:rPr>
              <a:t>其它</a:t>
            </a:r>
            <a:endParaRPr lang="zh-CN" altLang="en-US" sz="3600" b="1" dirty="0">
              <a:solidFill>
                <a:schemeClr val="tx1">
                  <a:lumMod val="75000"/>
                  <a:lumOff val="25000"/>
                </a:schemeClr>
              </a:solidFill>
              <a:latin typeface="+mj-ea"/>
              <a:ea typeface="+mj-ea"/>
            </a:endParaRPr>
          </a:p>
          <a:p>
            <a:pPr lvl="1" fontAlgn="auto">
              <a:lnSpc>
                <a:spcPct val="150000"/>
              </a:lnSpc>
              <a:spcAft>
                <a:spcPts val="0"/>
              </a:spcAft>
              <a:defRPr/>
            </a:pPr>
            <a:r>
              <a:rPr lang="zh-CN" altLang="en-US" sz="3200" dirty="0">
                <a:solidFill>
                  <a:schemeClr val="tx1">
                    <a:lumMod val="65000"/>
                    <a:lumOff val="35000"/>
                  </a:schemeClr>
                </a:solidFill>
                <a:latin typeface="+mj-ea"/>
                <a:ea typeface="+mj-ea"/>
              </a:rPr>
              <a:t>可扩展性、用户容量</a:t>
            </a:r>
            <a:endParaRPr lang="zh-CN" altLang="en-US" sz="3200" dirty="0">
              <a:solidFill>
                <a:schemeClr val="tx1">
                  <a:lumMod val="65000"/>
                  <a:lumOff val="35000"/>
                </a:schemeClr>
              </a:solidFill>
              <a:latin typeface="+mj-ea"/>
              <a:ea typeface="+mj-ea"/>
            </a:endParaRPr>
          </a:p>
          <a:p>
            <a:pPr lvl="1" fontAlgn="auto">
              <a:lnSpc>
                <a:spcPct val="150000"/>
              </a:lnSpc>
              <a:spcAft>
                <a:spcPts val="0"/>
              </a:spcAft>
              <a:defRPr/>
            </a:pPr>
            <a:r>
              <a:rPr lang="zh-CN" altLang="en-US" sz="3200" dirty="0">
                <a:solidFill>
                  <a:schemeClr val="tx1">
                    <a:lumMod val="65000"/>
                    <a:lumOff val="35000"/>
                  </a:schemeClr>
                </a:solidFill>
                <a:latin typeface="+mj-ea"/>
                <a:ea typeface="+mj-ea"/>
              </a:rPr>
              <a:t>对户外环境的考虑</a:t>
            </a:r>
            <a:endParaRPr lang="en-US" altLang="zh-CN" sz="3200" dirty="0">
              <a:solidFill>
                <a:schemeClr val="tx1">
                  <a:lumMod val="65000"/>
                  <a:lumOff val="35000"/>
                </a:schemeClr>
              </a:solidFill>
              <a:latin typeface="+mj-ea"/>
              <a:ea typeface="+mj-ea"/>
            </a:endParaRPr>
          </a:p>
          <a:p>
            <a:pPr lvl="1" fontAlgn="auto">
              <a:lnSpc>
                <a:spcPct val="150000"/>
              </a:lnSpc>
              <a:spcAft>
                <a:spcPts val="0"/>
              </a:spcAft>
              <a:defRPr/>
            </a:pPr>
            <a:r>
              <a:rPr lang="en-US" altLang="zh-CN" sz="3200" dirty="0" err="1">
                <a:solidFill>
                  <a:schemeClr val="tx1">
                    <a:lumMod val="65000"/>
                    <a:lumOff val="35000"/>
                  </a:schemeClr>
                </a:solidFill>
                <a:latin typeface="+mj-ea"/>
                <a:ea typeface="+mj-ea"/>
              </a:rPr>
              <a:t>QoS</a:t>
            </a:r>
            <a:r>
              <a:rPr lang="zh-CN" altLang="en-US" sz="3200" dirty="0">
                <a:solidFill>
                  <a:schemeClr val="tx1">
                    <a:lumMod val="65000"/>
                    <a:lumOff val="35000"/>
                  </a:schemeClr>
                </a:solidFill>
                <a:latin typeface="+mj-ea"/>
                <a:ea typeface="+mj-ea"/>
              </a:rPr>
              <a:t>机制</a:t>
            </a:r>
            <a:endParaRPr lang="zh-CN" altLang="en-US" sz="3600" dirty="0">
              <a:solidFill>
                <a:schemeClr val="tx1">
                  <a:lumMod val="65000"/>
                  <a:lumOff val="35000"/>
                </a:schemeClr>
              </a:solidFill>
              <a:latin typeface="+mj-ea"/>
              <a:ea typeface="+mj-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课堂小测验</a:t>
            </a:r>
            <a:endParaRPr lang="zh-CN" altLang="en-US" dirty="0"/>
          </a:p>
        </p:txBody>
      </p:sp>
      <p:sp>
        <p:nvSpPr>
          <p:cNvPr id="3" name="内容占位符 2"/>
          <p:cNvSpPr txBox="1"/>
          <p:nvPr/>
        </p:nvSpPr>
        <p:spPr>
          <a:xfrm>
            <a:off x="1076960" y="1013460"/>
            <a:ext cx="16561435" cy="826389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defRPr/>
            </a:pPr>
            <a:r>
              <a:rPr lang="zh-CN" altLang="en-US" sz="3200" b="1" dirty="0">
                <a:solidFill>
                  <a:schemeClr val="tx1">
                    <a:lumMod val="75000"/>
                    <a:lumOff val="25000"/>
                  </a:schemeClr>
                </a:solidFill>
                <a:latin typeface="+mj-ea"/>
                <a:ea typeface="+mj-ea"/>
              </a:rPr>
              <a:t>以下关于</a:t>
            </a:r>
            <a:r>
              <a:rPr lang="en-US" altLang="zh-CN" sz="3200" b="1" dirty="0">
                <a:solidFill>
                  <a:schemeClr val="tx1">
                    <a:lumMod val="75000"/>
                    <a:lumOff val="25000"/>
                  </a:schemeClr>
                </a:solidFill>
                <a:latin typeface="+mj-ea"/>
                <a:ea typeface="+mj-ea"/>
              </a:rPr>
              <a:t>WiMAX</a:t>
            </a:r>
            <a:r>
              <a:rPr lang="zh-CN" altLang="en-US" sz="3200" b="1" dirty="0">
                <a:solidFill>
                  <a:schemeClr val="tx1">
                    <a:lumMod val="75000"/>
                    <a:lumOff val="25000"/>
                  </a:schemeClr>
                </a:solidFill>
                <a:latin typeface="+mj-ea"/>
                <a:ea typeface="+mj-ea"/>
              </a:rPr>
              <a:t>与</a:t>
            </a:r>
            <a:r>
              <a:rPr lang="en-US" altLang="zh-CN" sz="3200" b="1" dirty="0">
                <a:solidFill>
                  <a:schemeClr val="tx1">
                    <a:lumMod val="75000"/>
                    <a:lumOff val="25000"/>
                  </a:schemeClr>
                </a:solidFill>
                <a:latin typeface="+mj-ea"/>
                <a:ea typeface="+mj-ea"/>
              </a:rPr>
              <a:t>Wi-Fi</a:t>
            </a:r>
            <a:r>
              <a:rPr lang="zh-CN" altLang="en-US" sz="3200" b="1" dirty="0">
                <a:solidFill>
                  <a:schemeClr val="tx1">
                    <a:lumMod val="75000"/>
                    <a:lumOff val="25000"/>
                  </a:schemeClr>
                </a:solidFill>
                <a:latin typeface="+mj-ea"/>
                <a:ea typeface="+mj-ea"/>
              </a:rPr>
              <a:t>说法正确的是</a:t>
            </a:r>
            <a:endParaRPr lang="en-US" altLang="zh-CN" sz="3600" b="1" dirty="0">
              <a:solidFill>
                <a:schemeClr val="tx1">
                  <a:lumMod val="75000"/>
                  <a:lumOff val="25000"/>
                </a:schemeClr>
              </a:solidFill>
              <a:latin typeface="+mj-ea"/>
              <a:ea typeface="+mj-ea"/>
            </a:endParaRPr>
          </a:p>
          <a:p>
            <a:pPr lvl="1" algn="l"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WiMAX和</a:t>
            </a:r>
            <a:r>
              <a:rPr lang="zh-CN" altLang="en-US" sz="2800" dirty="0" err="1">
                <a:solidFill>
                  <a:schemeClr val="tx1">
                    <a:lumMod val="65000"/>
                    <a:lumOff val="35000"/>
                  </a:schemeClr>
                </a:solidFill>
                <a:latin typeface="+mj-ea"/>
                <a:ea typeface="+mj-ea"/>
              </a:rPr>
              <a:t>Wi-Fi的协议栈区别主要在于物理层和数据链路层</a:t>
            </a:r>
            <a:endParaRPr lang="zh-CN" altLang="en-US" sz="2800" dirty="0" err="1">
              <a:solidFill>
                <a:schemeClr val="tx1">
                  <a:lumMod val="65000"/>
                  <a:lumOff val="35000"/>
                </a:schemeClr>
              </a:solidFill>
              <a:latin typeface="+mj-ea"/>
              <a:ea typeface="+mj-ea"/>
            </a:endParaRPr>
          </a:p>
          <a:p>
            <a:pPr lvl="1"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WiMAX比</a:t>
            </a:r>
            <a:r>
              <a:rPr lang="zh-CN" altLang="en-US" sz="2800" dirty="0" err="1">
                <a:solidFill>
                  <a:schemeClr val="tx1">
                    <a:lumMod val="65000"/>
                    <a:lumOff val="35000"/>
                  </a:schemeClr>
                </a:solidFill>
                <a:latin typeface="+mj-ea"/>
                <a:ea typeface="+mj-ea"/>
                <a:sym typeface="+mn-ea"/>
              </a:rPr>
              <a:t>Wi-Fi的</a:t>
            </a:r>
            <a:r>
              <a:rPr lang="en-US" altLang="zh-CN" sz="2800" dirty="0" err="1">
                <a:solidFill>
                  <a:schemeClr val="tx1">
                    <a:lumMod val="65000"/>
                    <a:lumOff val="35000"/>
                  </a:schemeClr>
                </a:solidFill>
                <a:latin typeface="+mj-ea"/>
                <a:ea typeface="+mj-ea"/>
                <a:sym typeface="+mn-ea"/>
              </a:rPr>
              <a:t>QoS</a:t>
            </a:r>
            <a:r>
              <a:rPr lang="zh-CN" altLang="en-US" sz="2800" dirty="0" err="1">
                <a:solidFill>
                  <a:schemeClr val="tx1">
                    <a:lumMod val="65000"/>
                    <a:lumOff val="35000"/>
                  </a:schemeClr>
                </a:solidFill>
                <a:latin typeface="+mj-ea"/>
                <a:ea typeface="+mj-ea"/>
                <a:sym typeface="+mn-ea"/>
              </a:rPr>
              <a:t>机制更加完善</a:t>
            </a:r>
            <a:endParaRPr lang="en-US" altLang="zh-CN" sz="2800" dirty="0">
              <a:solidFill>
                <a:schemeClr val="tx1">
                  <a:lumMod val="65000"/>
                  <a:lumOff val="35000"/>
                </a:schemeClr>
              </a:solidFill>
              <a:latin typeface="+mj-ea"/>
              <a:ea typeface="+mj-ea"/>
            </a:endParaRPr>
          </a:p>
          <a:p>
            <a:pPr lvl="1"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WiMAX比Wi-Fi在室外射频传输方面考虑的更加完善</a:t>
            </a:r>
            <a:endParaRPr lang="zh-CN" altLang="en-US" sz="2800" dirty="0" err="1">
              <a:solidFill>
                <a:schemeClr val="tx1">
                  <a:lumMod val="65000"/>
                  <a:lumOff val="35000"/>
                </a:schemeClr>
              </a:solidFill>
              <a:latin typeface="+mj-ea"/>
              <a:ea typeface="+mj-ea"/>
              <a:sym typeface="+mn-ea"/>
            </a:endParaRPr>
          </a:p>
          <a:p>
            <a:pPr lvl="1"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WiMAX和</a:t>
            </a:r>
            <a:r>
              <a:rPr lang="zh-CN" altLang="en-US" sz="2800" dirty="0" err="1">
                <a:solidFill>
                  <a:schemeClr val="tx1">
                    <a:lumMod val="65000"/>
                    <a:lumOff val="35000"/>
                  </a:schemeClr>
                </a:solidFill>
                <a:latin typeface="+mj-ea"/>
                <a:ea typeface="+mj-ea"/>
                <a:sym typeface="+mn-ea"/>
              </a:rPr>
              <a:t>Wi-Fi均是</a:t>
            </a:r>
            <a:r>
              <a:rPr lang="en-US" altLang="zh-CN" sz="2800" dirty="0" err="1">
                <a:solidFill>
                  <a:schemeClr val="tx1">
                    <a:lumMod val="65000"/>
                    <a:lumOff val="35000"/>
                  </a:schemeClr>
                </a:solidFill>
                <a:latin typeface="+mj-ea"/>
                <a:ea typeface="+mj-ea"/>
                <a:sym typeface="+mn-ea"/>
              </a:rPr>
              <a:t>IEEE</a:t>
            </a:r>
            <a:r>
              <a:rPr lang="zh-CN" altLang="en-US" sz="2800" dirty="0" err="1">
                <a:solidFill>
                  <a:schemeClr val="tx1">
                    <a:lumMod val="65000"/>
                    <a:lumOff val="35000"/>
                  </a:schemeClr>
                </a:solidFill>
                <a:latin typeface="+mj-ea"/>
                <a:ea typeface="+mj-ea"/>
                <a:sym typeface="+mn-ea"/>
              </a:rPr>
              <a:t>提出的标准</a:t>
            </a:r>
            <a:endParaRPr lang="zh-CN" altLang="en-US" sz="2800" dirty="0" err="1">
              <a:solidFill>
                <a:schemeClr val="tx1">
                  <a:lumMod val="65000"/>
                  <a:lumOff val="35000"/>
                </a:schemeClr>
              </a:solidFill>
              <a:latin typeface="+mj-ea"/>
              <a:ea typeface="+mj-ea"/>
              <a:sym typeface="+mn-ea"/>
            </a:endParaRPr>
          </a:p>
          <a:p>
            <a:pPr lvl="1"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WiMAX可用于移动通信组网</a:t>
            </a:r>
            <a:endParaRPr lang="en-US" altLang="zh-CN" sz="2800" dirty="0">
              <a:solidFill>
                <a:schemeClr val="tx1">
                  <a:lumMod val="65000"/>
                  <a:lumOff val="35000"/>
                </a:schemeClr>
              </a:solidFill>
              <a:latin typeface="+mj-ea"/>
              <a:ea typeface="+mj-ea"/>
            </a:endParaRPr>
          </a:p>
          <a:p>
            <a:pPr algn="l" fontAlgn="auto">
              <a:lnSpc>
                <a:spcPct val="150000"/>
              </a:lnSpc>
              <a:spcAft>
                <a:spcPts val="0"/>
              </a:spcAft>
              <a:defRPr/>
            </a:pPr>
            <a:r>
              <a:rPr lang="zh-CN" altLang="en-US" sz="3200" b="1" dirty="0">
                <a:solidFill>
                  <a:schemeClr val="tx1">
                    <a:lumMod val="75000"/>
                    <a:lumOff val="25000"/>
                  </a:schemeClr>
                </a:solidFill>
                <a:latin typeface="+mj-ea"/>
                <a:ea typeface="+mj-ea"/>
                <a:sym typeface="+mn-ea"/>
              </a:rPr>
              <a:t>以下关于WiMAX </a:t>
            </a:r>
            <a:r>
              <a:rPr lang="zh-CN" altLang="en-US" sz="3200" b="1" dirty="0">
                <a:solidFill>
                  <a:schemeClr val="tx1">
                    <a:lumMod val="75000"/>
                    <a:lumOff val="25000"/>
                  </a:schemeClr>
                </a:solidFill>
                <a:latin typeface="+mj-ea"/>
                <a:ea typeface="+mj-ea"/>
                <a:sym typeface="+mn-ea"/>
              </a:rPr>
              <a:t>QoS机制</a:t>
            </a:r>
            <a:r>
              <a:rPr lang="zh-CN" altLang="en-US" sz="3200" b="1" dirty="0">
                <a:solidFill>
                  <a:schemeClr val="tx1">
                    <a:lumMod val="75000"/>
                    <a:lumOff val="25000"/>
                  </a:schemeClr>
                </a:solidFill>
                <a:latin typeface="+mj-ea"/>
                <a:ea typeface="+mj-ea"/>
                <a:sym typeface="+mn-ea"/>
              </a:rPr>
              <a:t>说法错误的是</a:t>
            </a:r>
            <a:endParaRPr lang="zh-CN" altLang="en-US" sz="3200" b="1" dirty="0">
              <a:solidFill>
                <a:schemeClr val="tx1">
                  <a:lumMod val="75000"/>
                  <a:lumOff val="25000"/>
                </a:schemeClr>
              </a:solidFill>
              <a:latin typeface="+mj-ea"/>
              <a:ea typeface="+mj-ea"/>
            </a:endParaRPr>
          </a:p>
          <a:p>
            <a:pPr lvl="1" algn="l"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 QoS机制依靠不同优先级队列来区分不同优先级数据</a:t>
            </a:r>
            <a:endParaRPr lang="zh-CN" altLang="en-US" sz="2800" dirty="0" err="1">
              <a:solidFill>
                <a:schemeClr val="tx1">
                  <a:lumMod val="65000"/>
                  <a:lumOff val="35000"/>
                </a:schemeClr>
              </a:solidFill>
              <a:latin typeface="+mj-ea"/>
              <a:ea typeface="+mj-ea"/>
              <a:sym typeface="+mn-ea"/>
            </a:endParaRPr>
          </a:p>
          <a:p>
            <a:pPr lvl="1" algn="l"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 QoS机制共将服务应用分为四级</a:t>
            </a:r>
            <a:endParaRPr lang="zh-CN" altLang="en-US" sz="2800" dirty="0" err="1">
              <a:solidFill>
                <a:schemeClr val="tx1">
                  <a:lumMod val="65000"/>
                  <a:lumOff val="35000"/>
                </a:schemeClr>
              </a:solidFill>
              <a:latin typeface="+mj-ea"/>
              <a:ea typeface="+mj-ea"/>
            </a:endParaRPr>
          </a:p>
          <a:p>
            <a:pPr lvl="1" algn="l"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 QoS机制中主动授予服务将给予应用固定带宽分配，且优先级最高</a:t>
            </a:r>
            <a:endParaRPr lang="zh-CN" altLang="en-US" sz="2800" dirty="0" err="1">
              <a:solidFill>
                <a:schemeClr val="tx1">
                  <a:lumMod val="65000"/>
                  <a:lumOff val="35000"/>
                </a:schemeClr>
              </a:solidFill>
              <a:latin typeface="+mj-ea"/>
              <a:ea typeface="+mj-ea"/>
            </a:endParaRPr>
          </a:p>
          <a:p>
            <a:pPr lvl="1" algn="l"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 QoS机制在分配带宽时可按用户站分配、也可以按单个连接分配</a:t>
            </a:r>
            <a:endParaRPr lang="zh-CN" altLang="en-US" sz="2800" dirty="0" err="1">
              <a:solidFill>
                <a:schemeClr val="tx1">
                  <a:lumMod val="65000"/>
                  <a:lumOff val="35000"/>
                </a:schemeClr>
              </a:solidFill>
              <a:latin typeface="+mj-ea"/>
              <a:ea typeface="+mj-ea"/>
              <a:sym typeface="+mn-ea"/>
            </a:endParaRPr>
          </a:p>
          <a:p>
            <a:pPr lvl="1" algn="l" fontAlgn="auto">
              <a:lnSpc>
                <a:spcPct val="150000"/>
              </a:lnSpc>
              <a:spcAft>
                <a:spcPts val="0"/>
              </a:spcAft>
              <a:defRPr/>
            </a:pPr>
            <a:r>
              <a:rPr lang="zh-CN" altLang="en-US" sz="2800" dirty="0" err="1">
                <a:solidFill>
                  <a:schemeClr val="tx1">
                    <a:lumMod val="65000"/>
                    <a:lumOff val="35000"/>
                  </a:schemeClr>
                </a:solidFill>
                <a:latin typeface="+mj-ea"/>
                <a:ea typeface="+mj-ea"/>
                <a:sym typeface="+mn-ea"/>
              </a:rPr>
              <a:t>WiMAX QoS机制由用户站负责分配带宽</a:t>
            </a:r>
            <a:endParaRPr lang="zh-CN" altLang="en-US" sz="2800" dirty="0" err="1">
              <a:solidFill>
                <a:schemeClr val="tx1">
                  <a:lumMod val="65000"/>
                  <a:lumOff val="35000"/>
                </a:schemeClr>
              </a:solidFill>
              <a:latin typeface="+mj-ea"/>
              <a:ea typeface="+mj-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WiMAX</a:t>
            </a:r>
            <a:r>
              <a:rPr lang="zh-CN" altLang="en-US" dirty="0"/>
              <a:t>与</a:t>
            </a:r>
            <a:r>
              <a:rPr lang="en-US" altLang="zh-CN" dirty="0"/>
              <a:t>WWAN</a:t>
            </a:r>
            <a:endParaRPr lang="en-US" altLang="zh-CN" dirty="0"/>
          </a:p>
        </p:txBody>
      </p:sp>
      <p:sp>
        <p:nvSpPr>
          <p:cNvPr id="3" name="Rectangle 3"/>
          <p:cNvSpPr>
            <a:spLocks noGrp="1" noChangeArrowheads="1"/>
          </p:cNvSpPr>
          <p:nvPr>
            <p:ph type="body" idx="4294967295"/>
          </p:nvPr>
        </p:nvSpPr>
        <p:spPr>
          <a:xfrm>
            <a:off x="1177280" y="1832719"/>
            <a:ext cx="10632603" cy="5417095"/>
          </a:xfrm>
          <a:prstGeom prst="rect">
            <a:avLst/>
          </a:prstGeom>
        </p:spPr>
        <p:txBody>
          <a:bodyPr/>
          <a:lstStyle/>
          <a:p>
            <a:pPr eaLnBrk="1" hangingPunct="1">
              <a:lnSpc>
                <a:spcPct val="150000"/>
              </a:lnSpc>
              <a:defRPr/>
            </a:pPr>
            <a:r>
              <a:rPr lang="en-US" altLang="zh-CN" sz="3600" b="1" dirty="0" err="1">
                <a:solidFill>
                  <a:schemeClr val="tx1">
                    <a:lumMod val="75000"/>
                    <a:lumOff val="25000"/>
                  </a:schemeClr>
                </a:solidFill>
                <a:latin typeface="+mj-ea"/>
                <a:ea typeface="+mj-ea"/>
              </a:rPr>
              <a:t>WiMAX</a:t>
            </a:r>
            <a:r>
              <a:rPr lang="en-US" altLang="zh-CN" sz="3600" b="1" dirty="0">
                <a:solidFill>
                  <a:schemeClr val="tx1">
                    <a:lumMod val="75000"/>
                    <a:lumOff val="25000"/>
                  </a:schemeClr>
                </a:solidFill>
                <a:latin typeface="+mj-ea"/>
                <a:ea typeface="+mj-ea"/>
              </a:rPr>
              <a:t> </a:t>
            </a:r>
            <a:r>
              <a:rPr lang="en-US" altLang="zh-CN" sz="3600" b="1" dirty="0" err="1">
                <a:solidFill>
                  <a:schemeClr val="tx1">
                    <a:lumMod val="75000"/>
                    <a:lumOff val="25000"/>
                  </a:schemeClr>
                </a:solidFill>
                <a:latin typeface="+mj-ea"/>
                <a:ea typeface="+mj-ea"/>
              </a:rPr>
              <a:t>vs</a:t>
            </a:r>
            <a:r>
              <a:rPr lang="en-US" altLang="zh-CN" sz="3600" b="1" dirty="0">
                <a:solidFill>
                  <a:schemeClr val="tx1">
                    <a:lumMod val="75000"/>
                    <a:lumOff val="25000"/>
                  </a:schemeClr>
                </a:solidFill>
                <a:latin typeface="+mj-ea"/>
                <a:ea typeface="+mj-ea"/>
              </a:rPr>
              <a:t> 3G/4G</a:t>
            </a:r>
            <a:endParaRPr lang="en-US" altLang="zh-CN" sz="3600" b="1" dirty="0">
              <a:solidFill>
                <a:schemeClr val="tx1">
                  <a:lumMod val="75000"/>
                  <a:lumOff val="25000"/>
                </a:schemeClr>
              </a:solidFill>
              <a:latin typeface="+mj-ea"/>
              <a:ea typeface="+mj-ea"/>
            </a:endParaRPr>
          </a:p>
          <a:p>
            <a:pPr lvl="1" eaLnBrk="1" hangingPunct="1">
              <a:lnSpc>
                <a:spcPct val="150000"/>
              </a:lnSpc>
              <a:defRPr/>
            </a:pPr>
            <a:r>
              <a:rPr lang="en-US" altLang="zh-CN" sz="3200" dirty="0" err="1">
                <a:solidFill>
                  <a:schemeClr val="tx1">
                    <a:lumMod val="65000"/>
                    <a:lumOff val="35000"/>
                  </a:schemeClr>
                </a:solidFill>
                <a:latin typeface="+mj-ea"/>
                <a:ea typeface="+mj-ea"/>
              </a:rPr>
              <a:t>WiMAX</a:t>
            </a:r>
            <a:r>
              <a:rPr lang="zh-CN" altLang="en-US" sz="3200" dirty="0">
                <a:solidFill>
                  <a:schemeClr val="tx1">
                    <a:lumMod val="65000"/>
                    <a:lumOff val="35000"/>
                  </a:schemeClr>
                </a:solidFill>
                <a:latin typeface="+mj-ea"/>
                <a:ea typeface="+mj-ea"/>
              </a:rPr>
              <a:t>是</a:t>
            </a:r>
            <a:r>
              <a:rPr lang="en-US" altLang="zh-CN" sz="3200" dirty="0">
                <a:solidFill>
                  <a:schemeClr val="tx1">
                    <a:lumMod val="65000"/>
                    <a:lumOff val="35000"/>
                  </a:schemeClr>
                </a:solidFill>
                <a:latin typeface="+mj-ea"/>
                <a:ea typeface="+mj-ea"/>
              </a:rPr>
              <a:t>3G</a:t>
            </a:r>
            <a:r>
              <a:rPr lang="zh-CN" altLang="en-US" sz="3200" dirty="0">
                <a:solidFill>
                  <a:schemeClr val="tx1">
                    <a:lumMod val="65000"/>
                    <a:lumOff val="35000"/>
                  </a:schemeClr>
                </a:solidFill>
                <a:latin typeface="+mj-ea"/>
                <a:ea typeface="+mj-ea"/>
              </a:rPr>
              <a:t>的第四个标准，与</a:t>
            </a:r>
            <a:r>
              <a:rPr lang="en-US" altLang="zh-CN" sz="3200" dirty="0">
                <a:solidFill>
                  <a:schemeClr val="tx1">
                    <a:lumMod val="65000"/>
                    <a:lumOff val="35000"/>
                  </a:schemeClr>
                </a:solidFill>
                <a:latin typeface="+mj-ea"/>
                <a:ea typeface="+mj-ea"/>
              </a:rPr>
              <a:t>3G</a:t>
            </a:r>
            <a:r>
              <a:rPr lang="zh-CN" altLang="en-US" sz="3200" dirty="0">
                <a:solidFill>
                  <a:schemeClr val="tx1">
                    <a:lumMod val="65000"/>
                    <a:lumOff val="35000"/>
                  </a:schemeClr>
                </a:solidFill>
                <a:latin typeface="+mj-ea"/>
                <a:ea typeface="+mj-ea"/>
              </a:rPr>
              <a:t>是竞争关系</a:t>
            </a:r>
            <a:endParaRPr lang="en-US" altLang="zh-CN" sz="3200" dirty="0">
              <a:solidFill>
                <a:schemeClr val="tx1">
                  <a:lumMod val="65000"/>
                  <a:lumOff val="35000"/>
                </a:schemeClr>
              </a:solidFill>
              <a:latin typeface="+mj-ea"/>
              <a:ea typeface="+mj-ea"/>
            </a:endParaRPr>
          </a:p>
          <a:p>
            <a:pPr lvl="1" eaLnBrk="1" hangingPunct="1">
              <a:lnSpc>
                <a:spcPct val="150000"/>
              </a:lnSpc>
              <a:defRPr/>
            </a:pPr>
            <a:r>
              <a:rPr lang="en-US" altLang="zh-CN" sz="3200" dirty="0" err="1">
                <a:solidFill>
                  <a:schemeClr val="tx1">
                    <a:lumMod val="65000"/>
                    <a:lumOff val="35000"/>
                  </a:schemeClr>
                </a:solidFill>
                <a:latin typeface="+mj-ea"/>
                <a:ea typeface="+mj-ea"/>
              </a:rPr>
              <a:t>WiMAX</a:t>
            </a:r>
            <a:r>
              <a:rPr lang="zh-CN" altLang="en-US" sz="3200" dirty="0">
                <a:solidFill>
                  <a:schemeClr val="tx1">
                    <a:lumMod val="65000"/>
                    <a:lumOff val="35000"/>
                  </a:schemeClr>
                </a:solidFill>
                <a:latin typeface="+mj-ea"/>
                <a:ea typeface="+mj-ea"/>
              </a:rPr>
              <a:t>是</a:t>
            </a:r>
            <a:r>
              <a:rPr lang="en-US" altLang="zh-CN" sz="3200" dirty="0">
                <a:solidFill>
                  <a:schemeClr val="tx1">
                    <a:lumMod val="65000"/>
                    <a:lumOff val="35000"/>
                  </a:schemeClr>
                </a:solidFill>
                <a:latin typeface="+mj-ea"/>
                <a:ea typeface="+mj-ea"/>
              </a:rPr>
              <a:t>4G</a:t>
            </a:r>
            <a:r>
              <a:rPr lang="zh-CN" altLang="en-US" sz="3200" dirty="0">
                <a:solidFill>
                  <a:schemeClr val="tx1">
                    <a:lumMod val="65000"/>
                    <a:lumOff val="35000"/>
                  </a:schemeClr>
                </a:solidFill>
                <a:latin typeface="+mj-ea"/>
                <a:ea typeface="+mj-ea"/>
              </a:rPr>
              <a:t>备选技术之一</a:t>
            </a:r>
            <a:endParaRPr lang="en-US" altLang="zh-CN" sz="3200" dirty="0">
              <a:solidFill>
                <a:schemeClr val="tx1">
                  <a:lumMod val="65000"/>
                  <a:lumOff val="35000"/>
                </a:schemeClr>
              </a:solidFill>
              <a:latin typeface="+mj-ea"/>
              <a:ea typeface="+mj-ea"/>
            </a:endParaRPr>
          </a:p>
          <a:p>
            <a:pPr marL="786130" lvl="1" indent="0" eaLnBrk="1" hangingPunct="1">
              <a:lnSpc>
                <a:spcPct val="150000"/>
              </a:lnSpc>
              <a:buNone/>
              <a:defRPr/>
            </a:pPr>
            <a:endParaRPr lang="en-US" altLang="zh-CN" sz="3200" dirty="0">
              <a:solidFill>
                <a:schemeClr val="tx1">
                  <a:lumMod val="65000"/>
                  <a:lumOff val="35000"/>
                </a:schemeClr>
              </a:solidFill>
              <a:latin typeface="+mj-ea"/>
              <a:ea typeface="+mj-ea"/>
            </a:endParaRPr>
          </a:p>
          <a:p>
            <a:pPr marL="786130" lvl="1" indent="0" eaLnBrk="1" hangingPunct="1">
              <a:lnSpc>
                <a:spcPct val="150000"/>
              </a:lnSpc>
              <a:buNone/>
              <a:defRPr/>
            </a:pPr>
            <a:endParaRPr lang="en-US" altLang="zh-CN" sz="3200" dirty="0">
              <a:solidFill>
                <a:schemeClr val="tx1">
                  <a:lumMod val="65000"/>
                  <a:lumOff val="35000"/>
                </a:schemeClr>
              </a:solidFill>
              <a:latin typeface="+mj-ea"/>
              <a:ea typeface="+mj-ea"/>
            </a:endParaRPr>
          </a:p>
          <a:p>
            <a:pPr marL="786130" lvl="1" indent="0" eaLnBrk="1" hangingPunct="1">
              <a:lnSpc>
                <a:spcPct val="150000"/>
              </a:lnSpc>
              <a:buNone/>
              <a:defRPr/>
            </a:pPr>
            <a:endParaRPr lang="en-US" altLang="zh-CN" sz="3200" dirty="0">
              <a:solidFill>
                <a:schemeClr val="tx1">
                  <a:lumMod val="65000"/>
                  <a:lumOff val="35000"/>
                </a:schemeClr>
              </a:solidFill>
              <a:latin typeface="+mj-ea"/>
              <a:ea typeface="+mj-ea"/>
            </a:endParaRPr>
          </a:p>
          <a:p>
            <a:pPr marL="786130" lvl="1" indent="0" eaLnBrk="1" hangingPunct="1">
              <a:lnSpc>
                <a:spcPct val="150000"/>
              </a:lnSpc>
              <a:buNone/>
              <a:defRPr/>
            </a:pPr>
            <a:endParaRPr lang="zh-CN" altLang="en-US" sz="3200" dirty="0">
              <a:solidFill>
                <a:schemeClr val="tx1">
                  <a:lumMod val="65000"/>
                  <a:lumOff val="35000"/>
                </a:schemeClr>
              </a:solidFill>
              <a:latin typeface="+mj-ea"/>
              <a:ea typeface="+mj-ea"/>
            </a:endParaRPr>
          </a:p>
          <a:p>
            <a:pPr eaLnBrk="1" hangingPunct="1">
              <a:lnSpc>
                <a:spcPct val="150000"/>
              </a:lnSpc>
              <a:defRPr/>
            </a:pPr>
            <a:r>
              <a:rPr lang="en-US" altLang="zh-CN" sz="3600" b="1" dirty="0" err="1">
                <a:solidFill>
                  <a:schemeClr val="tx1">
                    <a:lumMod val="75000"/>
                    <a:lumOff val="25000"/>
                  </a:schemeClr>
                </a:solidFill>
                <a:latin typeface="+mj-ea"/>
                <a:ea typeface="+mj-ea"/>
              </a:rPr>
              <a:t>WiMAX</a:t>
            </a:r>
            <a:r>
              <a:rPr lang="en-US" altLang="zh-CN" sz="3600" b="1" dirty="0">
                <a:solidFill>
                  <a:schemeClr val="tx1">
                    <a:lumMod val="75000"/>
                    <a:lumOff val="25000"/>
                  </a:schemeClr>
                </a:solidFill>
                <a:latin typeface="+mj-ea"/>
                <a:ea typeface="+mj-ea"/>
              </a:rPr>
              <a:t> </a:t>
            </a:r>
            <a:r>
              <a:rPr lang="en-US" altLang="zh-CN" sz="3600" b="1" dirty="0" err="1">
                <a:solidFill>
                  <a:schemeClr val="tx1">
                    <a:lumMod val="75000"/>
                    <a:lumOff val="25000"/>
                  </a:schemeClr>
                </a:solidFill>
                <a:latin typeface="+mj-ea"/>
                <a:ea typeface="+mj-ea"/>
              </a:rPr>
              <a:t>vs</a:t>
            </a:r>
            <a:r>
              <a:rPr lang="en-US" altLang="zh-CN" sz="3600" b="1" dirty="0">
                <a:solidFill>
                  <a:schemeClr val="tx1">
                    <a:lumMod val="75000"/>
                    <a:lumOff val="25000"/>
                  </a:schemeClr>
                </a:solidFill>
                <a:latin typeface="+mj-ea"/>
                <a:ea typeface="+mj-ea"/>
              </a:rPr>
              <a:t> 802.20</a:t>
            </a:r>
            <a:endParaRPr lang="en-US" altLang="zh-CN" sz="3600" b="1" dirty="0">
              <a:solidFill>
                <a:schemeClr val="tx1">
                  <a:lumMod val="75000"/>
                  <a:lumOff val="25000"/>
                </a:schemeClr>
              </a:solidFill>
              <a:latin typeface="+mj-ea"/>
              <a:ea typeface="+mj-ea"/>
            </a:endParaRPr>
          </a:p>
          <a:p>
            <a:pPr lvl="1" eaLnBrk="1" hangingPunct="1">
              <a:lnSpc>
                <a:spcPct val="150000"/>
              </a:lnSpc>
              <a:defRPr/>
            </a:pPr>
            <a:r>
              <a:rPr lang="zh-CN" altLang="en-US" sz="3200" dirty="0">
                <a:solidFill>
                  <a:schemeClr val="tx1">
                    <a:lumMod val="65000"/>
                    <a:lumOff val="35000"/>
                  </a:schemeClr>
                </a:solidFill>
                <a:latin typeface="+mj-ea"/>
                <a:ea typeface="+mj-ea"/>
              </a:rPr>
              <a:t>无线城域网协议</a:t>
            </a:r>
            <a:r>
              <a:rPr lang="en-US" altLang="zh-CN" sz="3200" dirty="0">
                <a:solidFill>
                  <a:schemeClr val="tx1">
                    <a:lumMod val="65000"/>
                    <a:lumOff val="35000"/>
                  </a:schemeClr>
                </a:solidFill>
                <a:latin typeface="+mj-ea"/>
                <a:ea typeface="+mj-ea"/>
              </a:rPr>
              <a:t>802.16</a:t>
            </a:r>
            <a:r>
              <a:rPr lang="zh-CN" altLang="en-US" sz="3200" dirty="0">
                <a:solidFill>
                  <a:schemeClr val="tx1">
                    <a:lumMod val="65000"/>
                    <a:lumOff val="35000"/>
                  </a:schemeClr>
                </a:solidFill>
                <a:latin typeface="+mj-ea"/>
                <a:ea typeface="+mj-ea"/>
              </a:rPr>
              <a:t>单小区覆盖半径小于</a:t>
            </a:r>
            <a:r>
              <a:rPr lang="en-US" altLang="zh-CN" sz="3200" dirty="0">
                <a:solidFill>
                  <a:schemeClr val="tx1">
                    <a:lumMod val="65000"/>
                    <a:lumOff val="35000"/>
                  </a:schemeClr>
                </a:solidFill>
                <a:latin typeface="+mj-ea"/>
                <a:ea typeface="+mj-ea"/>
              </a:rPr>
              <a:t>5KM</a:t>
            </a:r>
            <a:endParaRPr lang="en-US" altLang="zh-CN" sz="3200" dirty="0">
              <a:solidFill>
                <a:schemeClr val="tx1">
                  <a:lumMod val="65000"/>
                  <a:lumOff val="35000"/>
                </a:schemeClr>
              </a:solidFill>
              <a:latin typeface="+mj-ea"/>
              <a:ea typeface="+mj-ea"/>
            </a:endParaRPr>
          </a:p>
          <a:p>
            <a:pPr lvl="1" eaLnBrk="1" hangingPunct="1">
              <a:lnSpc>
                <a:spcPct val="150000"/>
              </a:lnSpc>
              <a:defRPr/>
            </a:pPr>
            <a:r>
              <a:rPr lang="zh-CN" altLang="en-US" sz="3200" dirty="0">
                <a:solidFill>
                  <a:schemeClr val="tx1">
                    <a:lumMod val="65000"/>
                    <a:lumOff val="35000"/>
                  </a:schemeClr>
                </a:solidFill>
                <a:latin typeface="+mj-ea"/>
                <a:ea typeface="+mj-ea"/>
              </a:rPr>
              <a:t>无线广域网协议</a:t>
            </a:r>
            <a:r>
              <a:rPr lang="en-US" altLang="zh-CN" sz="3200" dirty="0">
                <a:solidFill>
                  <a:schemeClr val="tx1">
                    <a:lumMod val="65000"/>
                    <a:lumOff val="35000"/>
                  </a:schemeClr>
                </a:solidFill>
                <a:latin typeface="+mj-ea"/>
                <a:ea typeface="+mj-ea"/>
              </a:rPr>
              <a:t>802.20</a:t>
            </a:r>
            <a:r>
              <a:rPr lang="zh-CN" altLang="en-US" sz="3200" dirty="0">
                <a:solidFill>
                  <a:schemeClr val="tx1">
                    <a:lumMod val="65000"/>
                    <a:lumOff val="35000"/>
                  </a:schemeClr>
                </a:solidFill>
                <a:latin typeface="+mj-ea"/>
                <a:ea typeface="+mj-ea"/>
              </a:rPr>
              <a:t>单小区覆盖半径约为</a:t>
            </a:r>
            <a:r>
              <a:rPr lang="en-US" altLang="zh-CN" sz="3200" dirty="0">
                <a:solidFill>
                  <a:schemeClr val="tx1">
                    <a:lumMod val="65000"/>
                    <a:lumOff val="35000"/>
                  </a:schemeClr>
                </a:solidFill>
                <a:latin typeface="+mj-ea"/>
                <a:ea typeface="+mj-ea"/>
              </a:rPr>
              <a:t>15KM</a:t>
            </a:r>
            <a:endParaRPr lang="en-US" altLang="zh-CN" sz="3200" dirty="0">
              <a:solidFill>
                <a:schemeClr val="tx1">
                  <a:lumMod val="65000"/>
                  <a:lumOff val="35000"/>
                </a:schemeClr>
              </a:solidFill>
              <a:latin typeface="+mj-ea"/>
              <a:ea typeface="+mj-ea"/>
            </a:endParaRPr>
          </a:p>
          <a:p>
            <a:pPr lvl="2" eaLnBrk="1" hangingPunct="1">
              <a:lnSpc>
                <a:spcPct val="150000"/>
              </a:lnSpc>
              <a:defRPr/>
            </a:pPr>
            <a:endParaRPr lang="en-US" altLang="zh-CN" sz="28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1"/>
          <a:stretch>
            <a:fillRect/>
          </a:stretch>
        </p:blipFill>
        <p:spPr>
          <a:xfrm>
            <a:off x="433470" y="4641031"/>
            <a:ext cx="17649672" cy="2968354"/>
          </a:xfrm>
          <a:prstGeom prst="rect">
            <a:avLst/>
          </a:prstGeom>
        </p:spPr>
      </p:pic>
      <p:pic>
        <p:nvPicPr>
          <p:cNvPr id="4" name="图片 3"/>
          <p:cNvPicPr>
            <a:picLocks noChangeAspect="1"/>
          </p:cNvPicPr>
          <p:nvPr/>
        </p:nvPicPr>
        <p:blipFill>
          <a:blip r:embed="rId2"/>
          <a:stretch>
            <a:fillRect/>
          </a:stretch>
        </p:blipFill>
        <p:spPr>
          <a:xfrm>
            <a:off x="9649643" y="1400671"/>
            <a:ext cx="8143875" cy="739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4G</a:t>
            </a:r>
            <a:endParaRPr lang="en-US" altLang="zh-CN" dirty="0"/>
          </a:p>
        </p:txBody>
      </p:sp>
      <p:sp>
        <p:nvSpPr>
          <p:cNvPr id="3" name="内容占位符 2"/>
          <p:cNvSpPr txBox="1"/>
          <p:nvPr/>
        </p:nvSpPr>
        <p:spPr>
          <a:xfrm>
            <a:off x="864667" y="1976735"/>
            <a:ext cx="16969308" cy="6569223"/>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dirty="0">
                <a:solidFill>
                  <a:schemeClr val="tx1">
                    <a:lumMod val="75000"/>
                    <a:lumOff val="25000"/>
                  </a:schemeClr>
                </a:solidFill>
                <a:latin typeface="+mj-ea"/>
                <a:ea typeface="+mj-ea"/>
              </a:rPr>
              <a:t>国际电信联盟（</a:t>
            </a:r>
            <a:r>
              <a:rPr lang="en-US" altLang="zh-CN" sz="3200" dirty="0">
                <a:solidFill>
                  <a:schemeClr val="tx1">
                    <a:lumMod val="75000"/>
                    <a:lumOff val="25000"/>
                  </a:schemeClr>
                </a:solidFill>
                <a:latin typeface="+mj-ea"/>
                <a:ea typeface="+mj-ea"/>
              </a:rPr>
              <a:t>ITU</a:t>
            </a:r>
            <a:r>
              <a:rPr lang="zh-CN" altLang="en-US" sz="3200" dirty="0">
                <a:solidFill>
                  <a:schemeClr val="tx1">
                    <a:lumMod val="75000"/>
                    <a:lumOff val="25000"/>
                  </a:schemeClr>
                </a:solidFill>
                <a:latin typeface="+mj-ea"/>
                <a:ea typeface="+mj-ea"/>
              </a:rPr>
              <a:t>）定义的</a:t>
            </a:r>
            <a:r>
              <a:rPr lang="en-US" altLang="zh-CN" sz="3200" dirty="0">
                <a:solidFill>
                  <a:schemeClr val="tx1">
                    <a:lumMod val="75000"/>
                    <a:lumOff val="25000"/>
                  </a:schemeClr>
                </a:solidFill>
                <a:latin typeface="+mj-ea"/>
                <a:ea typeface="+mj-ea"/>
              </a:rPr>
              <a:t>4G</a:t>
            </a:r>
            <a:r>
              <a:rPr lang="zh-CN" altLang="en-US" sz="3200" dirty="0">
                <a:solidFill>
                  <a:schemeClr val="tx1">
                    <a:lumMod val="75000"/>
                    <a:lumOff val="25000"/>
                  </a:schemeClr>
                </a:solidFill>
                <a:latin typeface="+mj-ea"/>
                <a:ea typeface="+mj-ea"/>
              </a:rPr>
              <a:t>标准</a:t>
            </a:r>
            <a:endParaRPr lang="en-US" altLang="zh-CN" sz="3200"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静态传输速率达到</a:t>
            </a:r>
            <a:r>
              <a:rPr lang="en-US" altLang="zh-CN" sz="2800" dirty="0">
                <a:solidFill>
                  <a:schemeClr val="tx1">
                    <a:lumMod val="65000"/>
                    <a:lumOff val="35000"/>
                  </a:schemeClr>
                </a:solidFill>
                <a:latin typeface="+mj-ea"/>
                <a:ea typeface="+mj-ea"/>
              </a:rPr>
              <a:t>1Gbps</a:t>
            </a:r>
            <a:r>
              <a:rPr lang="zh-CN" altLang="en-US" sz="2800" dirty="0">
                <a:solidFill>
                  <a:schemeClr val="tx1">
                    <a:lumMod val="65000"/>
                    <a:lumOff val="35000"/>
                  </a:schemeClr>
                </a:solidFill>
                <a:latin typeface="+mj-ea"/>
                <a:ea typeface="+mj-ea"/>
              </a:rPr>
              <a:t>，用户在高速移动状态下可以达到</a:t>
            </a:r>
            <a:r>
              <a:rPr lang="en-US" altLang="zh-CN" sz="2800" dirty="0">
                <a:solidFill>
                  <a:schemeClr val="tx1">
                    <a:lumMod val="65000"/>
                    <a:lumOff val="35000"/>
                  </a:schemeClr>
                </a:solidFill>
                <a:latin typeface="+mj-ea"/>
                <a:ea typeface="+mj-ea"/>
              </a:rPr>
              <a:t>100Mbps</a:t>
            </a:r>
            <a:r>
              <a:rPr lang="zh-CN" altLang="en-US" sz="2800" dirty="0">
                <a:solidFill>
                  <a:schemeClr val="tx1">
                    <a:lumMod val="65000"/>
                    <a:lumOff val="35000"/>
                  </a:schemeClr>
                </a:solidFill>
                <a:latin typeface="+mj-ea"/>
                <a:ea typeface="+mj-ea"/>
              </a:rPr>
              <a:t>，就可以作为</a:t>
            </a:r>
            <a:r>
              <a:rPr lang="en-US" altLang="zh-CN" sz="2800" dirty="0">
                <a:solidFill>
                  <a:schemeClr val="tx1">
                    <a:lumMod val="65000"/>
                    <a:lumOff val="35000"/>
                  </a:schemeClr>
                </a:solidFill>
                <a:latin typeface="+mj-ea"/>
                <a:ea typeface="+mj-ea"/>
              </a:rPr>
              <a:t>4G</a:t>
            </a:r>
            <a:r>
              <a:rPr lang="zh-CN" altLang="en-US" sz="2800" dirty="0">
                <a:solidFill>
                  <a:schemeClr val="tx1">
                    <a:lumMod val="65000"/>
                    <a:lumOff val="35000"/>
                  </a:schemeClr>
                </a:solidFill>
                <a:latin typeface="+mj-ea"/>
                <a:ea typeface="+mj-ea"/>
              </a:rPr>
              <a:t>的技术之一</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75000"/>
                    <a:lumOff val="25000"/>
                  </a:schemeClr>
                </a:solidFill>
                <a:latin typeface="+mj-ea"/>
              </a:rPr>
              <a:t>为了达到上述峰值速率必须使用大于</a:t>
            </a:r>
            <a:r>
              <a:rPr lang="en-US" altLang="zh-CN" sz="2800" dirty="0">
                <a:solidFill>
                  <a:schemeClr val="tx1">
                    <a:lumMod val="75000"/>
                    <a:lumOff val="25000"/>
                  </a:schemeClr>
                </a:solidFill>
                <a:latin typeface="+mj-ea"/>
              </a:rPr>
              <a:t>20MHz</a:t>
            </a:r>
            <a:r>
              <a:rPr lang="zh-CN" altLang="en-US" sz="2800" dirty="0">
                <a:solidFill>
                  <a:schemeClr val="tx1">
                    <a:lumMod val="75000"/>
                    <a:lumOff val="25000"/>
                  </a:schemeClr>
                </a:solidFill>
                <a:latin typeface="+mj-ea"/>
              </a:rPr>
              <a:t>的带宽</a:t>
            </a:r>
            <a:endParaRPr lang="zh-CN" altLang="en-US" sz="2800" dirty="0">
              <a:solidFill>
                <a:schemeClr val="tx1">
                  <a:lumMod val="65000"/>
                  <a:lumOff val="35000"/>
                </a:schemeClr>
              </a:solidFill>
              <a:latin typeface="+mj-ea"/>
              <a:ea typeface="+mj-ea"/>
            </a:endParaRPr>
          </a:p>
          <a:p>
            <a:pPr fontAlgn="auto">
              <a:lnSpc>
                <a:spcPct val="150000"/>
              </a:lnSpc>
              <a:spcAft>
                <a:spcPts val="0"/>
              </a:spcAft>
            </a:pPr>
            <a:r>
              <a:rPr lang="en-US" altLang="zh-CN" sz="3200" dirty="0">
                <a:solidFill>
                  <a:schemeClr val="tx1">
                    <a:lumMod val="75000"/>
                    <a:lumOff val="25000"/>
                  </a:schemeClr>
                </a:solidFill>
                <a:latin typeface="+mj-ea"/>
              </a:rPr>
              <a:t>LTE-TDD</a:t>
            </a:r>
            <a:r>
              <a:rPr lang="zh-CN" altLang="en-US" sz="3200" dirty="0">
                <a:solidFill>
                  <a:schemeClr val="tx1">
                    <a:lumMod val="75000"/>
                    <a:lumOff val="25000"/>
                  </a:schemeClr>
                </a:solidFill>
                <a:latin typeface="+mj-ea"/>
              </a:rPr>
              <a:t>，</a:t>
            </a:r>
            <a:r>
              <a:rPr lang="en-US" altLang="zh-CN" sz="3200" dirty="0">
                <a:solidFill>
                  <a:schemeClr val="tx1">
                    <a:lumMod val="75000"/>
                    <a:lumOff val="25000"/>
                  </a:schemeClr>
                </a:solidFill>
                <a:latin typeface="+mj-ea"/>
              </a:rPr>
              <a:t>LTE-FDD</a:t>
            </a:r>
            <a:r>
              <a:rPr lang="zh-CN" altLang="en-US" sz="3200" dirty="0">
                <a:solidFill>
                  <a:schemeClr val="tx1">
                    <a:lumMod val="75000"/>
                    <a:lumOff val="25000"/>
                  </a:schemeClr>
                </a:solidFill>
                <a:latin typeface="+mj-ea"/>
              </a:rPr>
              <a:t>，</a:t>
            </a:r>
            <a:r>
              <a:rPr lang="en-US" altLang="zh-CN" sz="3200" dirty="0" err="1">
                <a:solidFill>
                  <a:schemeClr val="tx1">
                    <a:lumMod val="75000"/>
                    <a:lumOff val="25000"/>
                  </a:schemeClr>
                </a:solidFill>
                <a:latin typeface="+mj-ea"/>
              </a:rPr>
              <a:t>WiMAX</a:t>
            </a:r>
            <a:r>
              <a:rPr lang="zh-CN" altLang="en-US" sz="3200" dirty="0">
                <a:solidFill>
                  <a:schemeClr val="tx1">
                    <a:lumMod val="75000"/>
                    <a:lumOff val="25000"/>
                  </a:schemeClr>
                </a:solidFill>
                <a:latin typeface="+mj-ea"/>
              </a:rPr>
              <a:t>，以及</a:t>
            </a:r>
            <a:r>
              <a:rPr lang="en-US" altLang="zh-CN" sz="3200" dirty="0">
                <a:solidFill>
                  <a:schemeClr val="tx1">
                    <a:lumMod val="75000"/>
                    <a:lumOff val="25000"/>
                  </a:schemeClr>
                </a:solidFill>
                <a:latin typeface="+mj-ea"/>
              </a:rPr>
              <a:t>HSPA+</a:t>
            </a:r>
            <a:endParaRPr lang="en-US" altLang="zh-CN" sz="3200" dirty="0">
              <a:solidFill>
                <a:schemeClr val="tx1">
                  <a:lumMod val="75000"/>
                  <a:lumOff val="25000"/>
                </a:schemeClr>
              </a:solidFill>
              <a:latin typeface="+mj-ea"/>
            </a:endParaRPr>
          </a:p>
          <a:p>
            <a:pPr fontAlgn="auto">
              <a:lnSpc>
                <a:spcPct val="150000"/>
              </a:lnSpc>
              <a:spcAft>
                <a:spcPts val="0"/>
              </a:spcAft>
            </a:pPr>
            <a:r>
              <a:rPr lang="zh-CN" altLang="en-US" sz="3200" dirty="0">
                <a:solidFill>
                  <a:schemeClr val="tx1">
                    <a:lumMod val="75000"/>
                    <a:lumOff val="25000"/>
                  </a:schemeClr>
                </a:solidFill>
                <a:latin typeface="+mj-ea"/>
              </a:rPr>
              <a:t>三大运营商制式</a:t>
            </a:r>
            <a:endParaRPr lang="en-US" altLang="zh-CN" sz="3200" dirty="0">
              <a:solidFill>
                <a:schemeClr val="tx1">
                  <a:lumMod val="75000"/>
                  <a:lumOff val="25000"/>
                </a:schemeClr>
              </a:solidFill>
              <a:latin typeface="+mj-ea"/>
            </a:endParaRPr>
          </a:p>
          <a:p>
            <a:pPr lvl="1" fontAlgn="auto">
              <a:lnSpc>
                <a:spcPct val="150000"/>
              </a:lnSpc>
              <a:spcAft>
                <a:spcPts val="0"/>
              </a:spcAft>
            </a:pPr>
            <a:r>
              <a:rPr lang="zh-CN" altLang="en-US" sz="2800" dirty="0">
                <a:solidFill>
                  <a:schemeClr val="tx1">
                    <a:lumMod val="65000"/>
                    <a:lumOff val="35000"/>
                  </a:schemeClr>
                </a:solidFill>
                <a:latin typeface="+mj-ea"/>
              </a:rPr>
              <a:t>移动</a:t>
            </a:r>
            <a:r>
              <a:rPr lang="en-US" altLang="zh-CN" sz="2800" dirty="0">
                <a:solidFill>
                  <a:schemeClr val="tx1">
                    <a:lumMod val="65000"/>
                    <a:lumOff val="35000"/>
                  </a:schemeClr>
                </a:solidFill>
                <a:latin typeface="+mj-ea"/>
              </a:rPr>
              <a:t>TDD</a:t>
            </a:r>
            <a:r>
              <a:rPr lang="zh-CN" altLang="en-US" sz="2800" dirty="0">
                <a:solidFill>
                  <a:schemeClr val="tx1">
                    <a:lumMod val="65000"/>
                    <a:lumOff val="35000"/>
                  </a:schemeClr>
                </a:solidFill>
                <a:latin typeface="+mj-ea"/>
              </a:rPr>
              <a:t>（</a:t>
            </a:r>
            <a:r>
              <a:rPr lang="en-US" altLang="zh-CN" sz="2800" dirty="0">
                <a:solidFill>
                  <a:schemeClr val="tx1">
                    <a:lumMod val="65000"/>
                    <a:lumOff val="35000"/>
                  </a:schemeClr>
                </a:solidFill>
                <a:latin typeface="+mj-ea"/>
              </a:rPr>
              <a:t>Time Division Duplex</a:t>
            </a:r>
            <a:r>
              <a:rPr lang="zh-CN" altLang="en-US" sz="2800" dirty="0">
                <a:solidFill>
                  <a:schemeClr val="tx1">
                    <a:lumMod val="65000"/>
                    <a:lumOff val="35000"/>
                  </a:schemeClr>
                </a:solidFill>
                <a:latin typeface="+mj-ea"/>
              </a:rPr>
              <a:t>）</a:t>
            </a:r>
            <a:endParaRPr lang="en-US" altLang="zh-CN" sz="2800" dirty="0">
              <a:solidFill>
                <a:schemeClr val="tx1">
                  <a:lumMod val="65000"/>
                  <a:lumOff val="35000"/>
                </a:schemeClr>
              </a:solidFill>
              <a:latin typeface="+mj-ea"/>
            </a:endParaRPr>
          </a:p>
          <a:p>
            <a:pPr lvl="1" fontAlgn="auto">
              <a:lnSpc>
                <a:spcPct val="150000"/>
              </a:lnSpc>
              <a:spcAft>
                <a:spcPts val="0"/>
              </a:spcAft>
            </a:pPr>
            <a:r>
              <a:rPr lang="zh-CN" altLang="en-US" sz="2800" dirty="0">
                <a:solidFill>
                  <a:schemeClr val="tx1">
                    <a:lumMod val="65000"/>
                    <a:lumOff val="35000"/>
                  </a:schemeClr>
                </a:solidFill>
                <a:latin typeface="+mj-ea"/>
              </a:rPr>
              <a:t>联通</a:t>
            </a:r>
            <a:r>
              <a:rPr lang="en-US" altLang="zh-CN" sz="2800" dirty="0">
                <a:solidFill>
                  <a:schemeClr val="tx1">
                    <a:lumMod val="65000"/>
                    <a:lumOff val="35000"/>
                  </a:schemeClr>
                </a:solidFill>
                <a:latin typeface="+mj-ea"/>
              </a:rPr>
              <a:t>FDD </a:t>
            </a:r>
            <a:r>
              <a:rPr lang="zh-CN" altLang="en-US" sz="2800" dirty="0">
                <a:solidFill>
                  <a:schemeClr val="tx1">
                    <a:lumMod val="65000"/>
                    <a:lumOff val="35000"/>
                  </a:schemeClr>
                </a:solidFill>
                <a:latin typeface="+mj-ea"/>
              </a:rPr>
              <a:t>（</a:t>
            </a:r>
            <a:r>
              <a:rPr lang="en-US" altLang="zh-CN" sz="2800" dirty="0">
                <a:solidFill>
                  <a:schemeClr val="tx1">
                    <a:lumMod val="65000"/>
                    <a:lumOff val="35000"/>
                  </a:schemeClr>
                </a:solidFill>
                <a:latin typeface="+mj-ea"/>
              </a:rPr>
              <a:t>Frequency Division Duplex</a:t>
            </a:r>
            <a:r>
              <a:rPr lang="zh-CN" altLang="en-US" sz="2800" dirty="0">
                <a:solidFill>
                  <a:schemeClr val="tx1">
                    <a:lumMod val="65000"/>
                    <a:lumOff val="35000"/>
                  </a:schemeClr>
                </a:solidFill>
                <a:latin typeface="+mj-ea"/>
              </a:rPr>
              <a:t>）</a:t>
            </a:r>
            <a:endParaRPr lang="en-US" altLang="zh-CN" sz="2800" dirty="0">
              <a:solidFill>
                <a:schemeClr val="tx1">
                  <a:lumMod val="65000"/>
                  <a:lumOff val="35000"/>
                </a:schemeClr>
              </a:solidFill>
              <a:latin typeface="+mj-ea"/>
            </a:endParaRPr>
          </a:p>
          <a:p>
            <a:pPr lvl="1" fontAlgn="auto">
              <a:lnSpc>
                <a:spcPct val="150000"/>
              </a:lnSpc>
              <a:spcAft>
                <a:spcPts val="0"/>
              </a:spcAft>
            </a:pPr>
            <a:r>
              <a:rPr lang="zh-CN" altLang="en-US" sz="2800" dirty="0">
                <a:solidFill>
                  <a:schemeClr val="tx1">
                    <a:lumMod val="65000"/>
                    <a:lumOff val="35000"/>
                  </a:schemeClr>
                </a:solidFill>
                <a:latin typeface="+mj-ea"/>
              </a:rPr>
              <a:t>电信</a:t>
            </a:r>
            <a:r>
              <a:rPr lang="en-US" altLang="zh-CN" sz="2800" dirty="0">
                <a:solidFill>
                  <a:schemeClr val="tx1">
                    <a:lumMod val="65000"/>
                    <a:lumOff val="35000"/>
                  </a:schemeClr>
                </a:solidFill>
                <a:latin typeface="+mj-ea"/>
              </a:rPr>
              <a:t>FDD</a:t>
            </a:r>
            <a:r>
              <a:rPr lang="zh-CN" altLang="en-US" sz="2800" dirty="0">
                <a:solidFill>
                  <a:schemeClr val="tx1">
                    <a:lumMod val="65000"/>
                    <a:lumOff val="35000"/>
                  </a:schemeClr>
                </a:solidFill>
                <a:latin typeface="+mj-ea"/>
              </a:rPr>
              <a:t>（</a:t>
            </a:r>
            <a:r>
              <a:rPr lang="en-US" altLang="zh-CN" sz="2800" dirty="0">
                <a:solidFill>
                  <a:schemeClr val="tx1">
                    <a:lumMod val="65000"/>
                    <a:lumOff val="35000"/>
                  </a:schemeClr>
                </a:solidFill>
                <a:latin typeface="+mj-ea"/>
              </a:rPr>
              <a:t>Frequency Division Duplex</a:t>
            </a:r>
            <a:r>
              <a:rPr lang="zh-CN" altLang="en-US" sz="2800" dirty="0">
                <a:solidFill>
                  <a:schemeClr val="tx1">
                    <a:lumMod val="65000"/>
                    <a:lumOff val="35000"/>
                  </a:schemeClr>
                </a:solidFill>
                <a:latin typeface="+mj-ea"/>
              </a:rPr>
              <a:t>）</a:t>
            </a:r>
            <a:endParaRPr lang="en-US" altLang="zh-CN" sz="2800" dirty="0">
              <a:solidFill>
                <a:schemeClr val="tx1">
                  <a:lumMod val="65000"/>
                  <a:lumOff val="35000"/>
                </a:schemeClr>
              </a:solidFill>
              <a:latin typeface="+mj-ea"/>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14903" y="4697584"/>
            <a:ext cx="6426005" cy="510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4638" y="1400671"/>
            <a:ext cx="9126537" cy="454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无线城域网出现动因</a:t>
            </a:r>
            <a:endParaRPr lang="en-US" altLang="zh-CN" dirty="0"/>
          </a:p>
        </p:txBody>
      </p:sp>
      <p:sp>
        <p:nvSpPr>
          <p:cNvPr id="4" name="Rectangle 3"/>
          <p:cNvSpPr>
            <a:spLocks noGrp="1" noChangeArrowheads="1"/>
          </p:cNvSpPr>
          <p:nvPr>
            <p:ph type="body" idx="4294967295"/>
          </p:nvPr>
        </p:nvSpPr>
        <p:spPr>
          <a:xfrm>
            <a:off x="1105535" y="1452880"/>
            <a:ext cx="9032240" cy="5921375"/>
          </a:xfrm>
          <a:prstGeom prst="rect">
            <a:avLst/>
          </a:prstGeom>
        </p:spPr>
        <p:txBody>
          <a:bodyPr/>
          <a:lstStyle/>
          <a:p>
            <a:pPr eaLnBrk="1" hangingPunct="1">
              <a:lnSpc>
                <a:spcPct val="150000"/>
              </a:lnSpc>
            </a:pPr>
            <a:r>
              <a:rPr lang="en-US" altLang="zh-CN" sz="3600" b="1" dirty="0">
                <a:solidFill>
                  <a:schemeClr val="tx1">
                    <a:lumMod val="75000"/>
                    <a:lumOff val="25000"/>
                  </a:schemeClr>
                </a:solidFill>
                <a:latin typeface="+mj-ea"/>
                <a:ea typeface="+mj-ea"/>
              </a:rPr>
              <a:t>WMAN</a:t>
            </a:r>
            <a:endParaRPr lang="en-US" altLang="zh-CN" sz="3600" b="1" dirty="0">
              <a:solidFill>
                <a:schemeClr val="tx1">
                  <a:lumMod val="75000"/>
                  <a:lumOff val="25000"/>
                </a:schemeClr>
              </a:solidFill>
              <a:latin typeface="+mj-ea"/>
              <a:ea typeface="+mj-ea"/>
            </a:endParaRPr>
          </a:p>
          <a:p>
            <a:pPr lvl="1" eaLnBrk="1" hangingPunct="1">
              <a:lnSpc>
                <a:spcPct val="150000"/>
              </a:lnSpc>
            </a:pPr>
            <a:r>
              <a:rPr lang="en-US" altLang="zh-CN" sz="3200" dirty="0">
                <a:solidFill>
                  <a:schemeClr val="tx1">
                    <a:lumMod val="65000"/>
                    <a:lumOff val="35000"/>
                  </a:schemeClr>
                </a:solidFill>
                <a:latin typeface="+mj-ea"/>
                <a:ea typeface="+mj-ea"/>
              </a:rPr>
              <a:t>Wireless Metropolitan Area Network</a:t>
            </a:r>
            <a:endParaRPr lang="en-US" altLang="zh-CN" sz="3200" dirty="0">
              <a:solidFill>
                <a:schemeClr val="tx1">
                  <a:lumMod val="65000"/>
                  <a:lumOff val="35000"/>
                </a:schemeClr>
              </a:solidFill>
              <a:latin typeface="+mj-ea"/>
              <a:ea typeface="+mj-ea"/>
            </a:endParaRPr>
          </a:p>
          <a:p>
            <a:pPr lvl="1" eaLnBrk="1" hangingPunct="1"/>
            <a:endParaRPr lang="en-US" altLang="zh-CN" sz="3200" dirty="0">
              <a:solidFill>
                <a:schemeClr val="tx1">
                  <a:lumMod val="65000"/>
                  <a:lumOff val="35000"/>
                </a:schemeClr>
              </a:solidFill>
              <a:latin typeface="+mj-ea"/>
              <a:ea typeface="+mj-ea"/>
            </a:endParaRPr>
          </a:p>
          <a:p>
            <a:pPr eaLnBrk="1" hangingPunct="1">
              <a:lnSpc>
                <a:spcPct val="150000"/>
              </a:lnSpc>
            </a:pPr>
            <a:r>
              <a:rPr lang="en-US" altLang="zh-CN" sz="3600" b="1" dirty="0">
                <a:solidFill>
                  <a:schemeClr val="tx1">
                    <a:lumMod val="75000"/>
                    <a:lumOff val="25000"/>
                  </a:schemeClr>
                </a:solidFill>
                <a:latin typeface="+mj-ea"/>
                <a:ea typeface="+mj-ea"/>
              </a:rPr>
              <a:t>WMAN</a:t>
            </a:r>
            <a:r>
              <a:rPr lang="zh-CN" altLang="en-US" sz="3600" b="1" dirty="0">
                <a:solidFill>
                  <a:schemeClr val="tx1">
                    <a:lumMod val="75000"/>
                    <a:lumOff val="25000"/>
                  </a:schemeClr>
                </a:solidFill>
                <a:latin typeface="+mj-ea"/>
                <a:ea typeface="+mj-ea"/>
              </a:rPr>
              <a:t>提出的动因</a:t>
            </a:r>
            <a:endParaRPr lang="en-US" altLang="zh-CN" sz="3600" b="1" dirty="0">
              <a:solidFill>
                <a:schemeClr val="tx1">
                  <a:lumMod val="75000"/>
                  <a:lumOff val="2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满足无线宽带接入（</a:t>
            </a:r>
            <a:r>
              <a:rPr lang="en-US" altLang="zh-CN" sz="3200" dirty="0">
                <a:solidFill>
                  <a:schemeClr val="tx1">
                    <a:lumMod val="65000"/>
                    <a:lumOff val="35000"/>
                  </a:schemeClr>
                </a:solidFill>
                <a:latin typeface="+mj-ea"/>
                <a:ea typeface="+mj-ea"/>
              </a:rPr>
              <a:t>Broadband Wireless Access</a:t>
            </a:r>
            <a:r>
              <a:rPr lang="zh-CN" altLang="en-US" sz="3200" dirty="0">
                <a:solidFill>
                  <a:schemeClr val="tx1">
                    <a:lumMod val="65000"/>
                    <a:lumOff val="35000"/>
                  </a:schemeClr>
                </a:solidFill>
                <a:latin typeface="+mj-ea"/>
                <a:ea typeface="+mj-ea"/>
              </a:rPr>
              <a:t>）的需求而推出</a:t>
            </a:r>
            <a:endParaRPr lang="zh-CN" altLang="en-US" sz="3200" dirty="0">
              <a:solidFill>
                <a:schemeClr val="tx1">
                  <a:lumMod val="65000"/>
                  <a:lumOff val="3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“最后一公里”接入的需求</a:t>
            </a:r>
            <a:endParaRPr lang="en-US" altLang="zh-CN" sz="3200" dirty="0">
              <a:solidFill>
                <a:schemeClr val="tx1">
                  <a:lumMod val="65000"/>
                  <a:lumOff val="3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解决室外射频传输问题</a:t>
            </a:r>
            <a:endParaRPr lang="zh-CN" altLang="en-US" sz="3200" dirty="0">
              <a:solidFill>
                <a:schemeClr val="tx1">
                  <a:lumMod val="65000"/>
                  <a:lumOff val="35000"/>
                </a:schemeClr>
              </a:solidFill>
              <a:latin typeface="+mj-ea"/>
              <a:ea typeface="+mj-ea"/>
            </a:endParaRPr>
          </a:p>
          <a:p>
            <a:pPr lvl="1" eaLnBrk="1" hangingPunct="1">
              <a:lnSpc>
                <a:spcPct val="150000"/>
              </a:lnSpc>
            </a:pPr>
            <a:r>
              <a:rPr lang="en-US" altLang="zh-CN" sz="3200" dirty="0" err="1">
                <a:solidFill>
                  <a:schemeClr val="tx1">
                    <a:lumMod val="65000"/>
                    <a:lumOff val="35000"/>
                  </a:schemeClr>
                </a:solidFill>
                <a:latin typeface="+mj-ea"/>
                <a:ea typeface="+mj-ea"/>
              </a:rPr>
              <a:t>满足QoS要求，</a:t>
            </a:r>
            <a:r>
              <a:rPr lang="en-US" altLang="zh-CN" sz="3200" dirty="0" err="1">
                <a:solidFill>
                  <a:schemeClr val="tx1">
                    <a:lumMod val="65000"/>
                    <a:lumOff val="35000"/>
                  </a:schemeClr>
                </a:solidFill>
                <a:latin typeface="+mj-ea"/>
                <a:ea typeface="+mj-ea"/>
                <a:sym typeface="+mn-ea"/>
              </a:rPr>
              <a:t>可根据业务需要提供实时、非实时不同速率要求的数据传输服务</a:t>
            </a:r>
            <a:r>
              <a:rPr lang="zh-CN" altLang="en-US" sz="3200" dirty="0" err="1">
                <a:solidFill>
                  <a:schemeClr val="tx1">
                    <a:lumMod val="65000"/>
                    <a:lumOff val="35000"/>
                  </a:schemeClr>
                </a:solidFill>
                <a:latin typeface="+mj-ea"/>
                <a:ea typeface="+mj-ea"/>
                <a:sym typeface="+mn-ea"/>
              </a:rPr>
              <a:t>。</a:t>
            </a:r>
            <a:endParaRPr lang="zh-CN" altLang="en-US" sz="3200" dirty="0" err="1">
              <a:solidFill>
                <a:schemeClr val="tx1">
                  <a:lumMod val="65000"/>
                  <a:lumOff val="35000"/>
                </a:schemeClr>
              </a:solidFill>
              <a:latin typeface="+mj-ea"/>
              <a:ea typeface="+mj-ea"/>
              <a:sym typeface="+mn-ea"/>
            </a:endParaRPr>
          </a:p>
        </p:txBody>
      </p:sp>
      <p:pic>
        <p:nvPicPr>
          <p:cNvPr id="51202" name="Picture 28" descr="0000.jpg"/>
          <p:cNvPicPr>
            <a:picLocks noChangeAspect="1"/>
          </p:cNvPicPr>
          <p:nvPr/>
        </p:nvPicPr>
        <p:blipFill>
          <a:blip r:embed="rId1"/>
          <a:stretch>
            <a:fillRect/>
          </a:stretch>
        </p:blipFill>
        <p:spPr>
          <a:xfrm>
            <a:off x="10137775" y="2732405"/>
            <a:ext cx="7821930" cy="5812155"/>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无线广域网简介</a:t>
            </a:r>
            <a:endParaRPr lang="en-US" altLang="zh-CN" dirty="0"/>
          </a:p>
        </p:txBody>
      </p:sp>
      <p:sp>
        <p:nvSpPr>
          <p:cNvPr id="8" name="Rectangle 3"/>
          <p:cNvSpPr>
            <a:spLocks noGrp="1" noChangeArrowheads="1"/>
          </p:cNvSpPr>
          <p:nvPr>
            <p:ph type="body" idx="4294967295"/>
          </p:nvPr>
        </p:nvSpPr>
        <p:spPr>
          <a:xfrm>
            <a:off x="1023620" y="1905000"/>
            <a:ext cx="16042640" cy="7244080"/>
          </a:xfrm>
          <a:prstGeom prst="rect">
            <a:avLst/>
          </a:prstGeom>
        </p:spPr>
        <p:txBody>
          <a:bodyPr/>
          <a:lstStyle/>
          <a:p>
            <a:pPr eaLnBrk="1" hangingPunct="1">
              <a:lnSpc>
                <a:spcPct val="200000"/>
              </a:lnSpc>
            </a:pPr>
            <a:r>
              <a:rPr lang="zh-CN" altLang="en-US" sz="3200" b="1" dirty="0">
                <a:solidFill>
                  <a:schemeClr val="tx1">
                    <a:lumMod val="75000"/>
                    <a:lumOff val="25000"/>
                  </a:schemeClr>
                </a:solidFill>
                <a:latin typeface="+mj-ea"/>
                <a:ea typeface="+mj-ea"/>
              </a:rPr>
              <a:t>定义上讲卫星通信、蜂窝电话都属于无线广域网的范畴</a:t>
            </a:r>
            <a:endParaRPr lang="zh-CN" altLang="en-US" sz="3200" b="1" dirty="0">
              <a:solidFill>
                <a:schemeClr val="tx1">
                  <a:lumMod val="75000"/>
                  <a:lumOff val="25000"/>
                </a:schemeClr>
              </a:solidFill>
              <a:latin typeface="+mj-ea"/>
              <a:ea typeface="+mj-ea"/>
            </a:endParaRPr>
          </a:p>
          <a:p>
            <a:pPr eaLnBrk="1" hangingPunct="1">
              <a:lnSpc>
                <a:spcPct val="200000"/>
              </a:lnSpc>
            </a:pPr>
            <a:r>
              <a:rPr lang="zh-CN" altLang="en-US" sz="3200" b="1" dirty="0">
                <a:solidFill>
                  <a:schemeClr val="tx1">
                    <a:lumMod val="75000"/>
                    <a:lumOff val="25000"/>
                  </a:schemeClr>
                </a:solidFill>
                <a:latin typeface="+mj-ea"/>
                <a:ea typeface="+mj-ea"/>
              </a:rPr>
              <a:t>移动通信网络</a:t>
            </a:r>
            <a:endParaRPr lang="en-US" altLang="zh-CN" sz="3200" b="1" dirty="0">
              <a:solidFill>
                <a:schemeClr val="tx1">
                  <a:lumMod val="75000"/>
                  <a:lumOff val="25000"/>
                </a:schemeClr>
              </a:solidFill>
              <a:latin typeface="+mj-ea"/>
              <a:ea typeface="+mj-ea"/>
            </a:endParaRPr>
          </a:p>
          <a:p>
            <a:pPr lvl="1" eaLnBrk="1" hangingPunct="1">
              <a:lnSpc>
                <a:spcPct val="200000"/>
              </a:lnSpc>
            </a:pPr>
            <a:r>
              <a:rPr lang="en-US" altLang="zh-CN" sz="2800" dirty="0">
                <a:solidFill>
                  <a:schemeClr val="tx1">
                    <a:lumMod val="65000"/>
                    <a:lumOff val="35000"/>
                  </a:schemeClr>
                </a:solidFill>
                <a:latin typeface="+mj-ea"/>
                <a:ea typeface="+mj-ea"/>
              </a:rPr>
              <a:t>2.5G</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GPRS/EDGE</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Enhanced Data GSM Evolution</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eaLnBrk="1" hangingPunct="1">
              <a:lnSpc>
                <a:spcPct val="200000"/>
              </a:lnSpc>
            </a:pPr>
            <a:r>
              <a:rPr lang="en-US" altLang="zh-CN" sz="2800" dirty="0">
                <a:solidFill>
                  <a:schemeClr val="tx1">
                    <a:lumMod val="65000"/>
                    <a:lumOff val="35000"/>
                  </a:schemeClr>
                </a:solidFill>
                <a:latin typeface="+mj-ea"/>
                <a:ea typeface="+mj-ea"/>
              </a:rPr>
              <a:t>3G</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WCDMA/CDMA2000/TD-SCDMA</a:t>
            </a:r>
            <a:endParaRPr lang="en-US" altLang="zh-CN" sz="2800" dirty="0">
              <a:solidFill>
                <a:schemeClr val="tx1">
                  <a:lumMod val="65000"/>
                  <a:lumOff val="35000"/>
                </a:schemeClr>
              </a:solidFill>
              <a:latin typeface="+mj-ea"/>
              <a:ea typeface="+mj-ea"/>
            </a:endParaRPr>
          </a:p>
          <a:p>
            <a:pPr lvl="1" eaLnBrk="1" hangingPunct="1">
              <a:lnSpc>
                <a:spcPct val="200000"/>
              </a:lnSpc>
            </a:pPr>
            <a:r>
              <a:rPr lang="en-US" altLang="zh-CN" sz="2800" dirty="0">
                <a:solidFill>
                  <a:schemeClr val="tx1">
                    <a:lumMod val="65000"/>
                    <a:lumOff val="35000"/>
                  </a:schemeClr>
                </a:solidFill>
                <a:latin typeface="+mj-ea"/>
                <a:ea typeface="+mj-ea"/>
              </a:rPr>
              <a:t>3.5G</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HSDPA</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High-Speed Downlink Packet Access</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/EV-DO</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Evolution-Data Only</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eaLnBrk="1" hangingPunct="1">
              <a:lnSpc>
                <a:spcPct val="200000"/>
              </a:lnSpc>
            </a:pPr>
            <a:r>
              <a:rPr lang="en-US" altLang="zh-CN" sz="2800" dirty="0">
                <a:solidFill>
                  <a:schemeClr val="tx1">
                    <a:lumMod val="65000"/>
                    <a:lumOff val="35000"/>
                  </a:schemeClr>
                </a:solidFill>
                <a:latin typeface="+mj-ea"/>
                <a:ea typeface="+mj-ea"/>
              </a:rPr>
              <a:t>4G</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LTE</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Long Term Evolution</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eaLnBrk="1" hangingPunct="1">
              <a:lnSpc>
                <a:spcPct val="200000"/>
              </a:lnSpc>
            </a:pPr>
            <a:r>
              <a:rPr lang="en-US" altLang="zh-CN" sz="2800" dirty="0">
                <a:solidFill>
                  <a:schemeClr val="tx1">
                    <a:lumMod val="65000"/>
                    <a:lumOff val="35000"/>
                  </a:schemeClr>
                </a:solidFill>
                <a:latin typeface="+mj-ea"/>
                <a:ea typeface="+mj-ea"/>
              </a:rPr>
              <a:t>5G</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IMT2020</a:t>
            </a:r>
            <a:endParaRPr lang="en-US" altLang="zh-CN" sz="2800" dirty="0">
              <a:solidFill>
                <a:schemeClr val="tx1">
                  <a:lumMod val="65000"/>
                  <a:lumOff val="35000"/>
                </a:schemeClr>
              </a:solidFill>
              <a:latin typeface="+mj-ea"/>
              <a:ea typeface="+mj-ea"/>
            </a:endParaRPr>
          </a:p>
        </p:txBody>
      </p:sp>
      <p:sp>
        <p:nvSpPr>
          <p:cNvPr id="10" name="AutoShape 5"/>
          <p:cNvSpPr>
            <a:spLocks noChangeArrowheads="1"/>
          </p:cNvSpPr>
          <p:nvPr/>
        </p:nvSpPr>
        <p:spPr bwMode="auto">
          <a:xfrm>
            <a:off x="5545187" y="8241431"/>
            <a:ext cx="5184576" cy="1152128"/>
          </a:xfrm>
          <a:prstGeom prst="wedgeRectCallout">
            <a:avLst>
              <a:gd name="adj1" fmla="val -25557"/>
              <a:gd name="adj2" fmla="val -97890"/>
            </a:avLst>
          </a:prstGeom>
          <a:solidFill>
            <a:srgbClr val="FFC000"/>
          </a:solidFill>
          <a:ln w="9525">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chemeClr val="bg1"/>
                </a:solidFill>
                <a:latin typeface="+mj-ea"/>
                <a:ea typeface="+mj-ea"/>
              </a:rPr>
              <a:t>LTE</a:t>
            </a:r>
            <a:r>
              <a:rPr lang="zh-CN" altLang="en-US" sz="2000" b="1" dirty="0">
                <a:solidFill>
                  <a:schemeClr val="bg1"/>
                </a:solidFill>
                <a:latin typeface="+mj-ea"/>
                <a:ea typeface="+mj-ea"/>
              </a:rPr>
              <a:t>在</a:t>
            </a:r>
            <a:r>
              <a:rPr lang="en-US" altLang="zh-CN" sz="2000" b="1" dirty="0">
                <a:solidFill>
                  <a:schemeClr val="bg1"/>
                </a:solidFill>
                <a:latin typeface="+mj-ea"/>
                <a:ea typeface="+mj-ea"/>
              </a:rPr>
              <a:t>20MHz</a:t>
            </a:r>
            <a:r>
              <a:rPr lang="zh-CN" altLang="en-US" sz="2000" b="1" dirty="0">
                <a:solidFill>
                  <a:schemeClr val="bg1"/>
                </a:solidFill>
                <a:latin typeface="+mj-ea"/>
                <a:ea typeface="+mj-ea"/>
              </a:rPr>
              <a:t>频谱带宽下能够提供下行</a:t>
            </a:r>
            <a:r>
              <a:rPr lang="en-US" altLang="zh-CN" sz="2000" b="1" dirty="0">
                <a:solidFill>
                  <a:schemeClr val="bg1"/>
                </a:solidFill>
                <a:latin typeface="+mj-ea"/>
                <a:ea typeface="+mj-ea"/>
              </a:rPr>
              <a:t>326Mbit/s</a:t>
            </a:r>
            <a:r>
              <a:rPr lang="zh-CN" altLang="en-US" sz="2000" b="1" dirty="0">
                <a:solidFill>
                  <a:schemeClr val="bg1"/>
                </a:solidFill>
                <a:latin typeface="+mj-ea"/>
                <a:ea typeface="+mj-ea"/>
              </a:rPr>
              <a:t>与上行</a:t>
            </a:r>
            <a:r>
              <a:rPr lang="en-US" altLang="zh-CN" sz="2000" b="1" dirty="0">
                <a:solidFill>
                  <a:schemeClr val="bg1"/>
                </a:solidFill>
                <a:latin typeface="+mj-ea"/>
                <a:ea typeface="+mj-ea"/>
              </a:rPr>
              <a:t>86Mbit/s</a:t>
            </a:r>
            <a:r>
              <a:rPr lang="zh-CN" altLang="en-US" sz="2000" b="1" dirty="0">
                <a:solidFill>
                  <a:schemeClr val="bg1"/>
                </a:solidFill>
                <a:latin typeface="+mj-ea"/>
                <a:ea typeface="+mj-ea"/>
              </a:rPr>
              <a:t>的峰值速率 </a:t>
            </a:r>
            <a:endParaRPr lang="zh-CN" altLang="en-US" sz="2000" b="1" dirty="0">
              <a:solidFill>
                <a:schemeClr val="bg1"/>
              </a:solidFill>
              <a:latin typeface="+mj-ea"/>
              <a:ea typeface="+mj-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97315" y="2840831"/>
            <a:ext cx="11382375"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descr="5b4a2a43ffcc31d1c209990c71cdce6"/>
          <p:cNvPicPr>
            <a:picLocks noChangeAspect="1"/>
          </p:cNvPicPr>
          <p:nvPr/>
        </p:nvPicPr>
        <p:blipFill>
          <a:blip r:embed="rId2"/>
          <a:srcRect l="-708" t="30659" r="708" b="-30659"/>
          <a:stretch>
            <a:fillRect/>
          </a:stretch>
        </p:blipFill>
        <p:spPr>
          <a:xfrm>
            <a:off x="6697345" y="3580765"/>
            <a:ext cx="10975975" cy="5568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移动通信的演进</a:t>
            </a:r>
            <a:endParaRPr lang="en-US" altLang="zh-CN" dirty="0"/>
          </a:p>
        </p:txBody>
      </p:sp>
      <p:pic>
        <p:nvPicPr>
          <p:cNvPr id="2" name="图片 1" descr="641"/>
          <p:cNvPicPr>
            <a:picLocks noChangeAspect="1"/>
          </p:cNvPicPr>
          <p:nvPr/>
        </p:nvPicPr>
        <p:blipFill>
          <a:blip r:embed="rId1"/>
          <a:stretch>
            <a:fillRect/>
          </a:stretch>
        </p:blipFill>
        <p:spPr>
          <a:xfrm>
            <a:off x="2878455" y="1807845"/>
            <a:ext cx="12701270" cy="69608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移动通信网络的演进</a:t>
            </a:r>
            <a:endParaRPr lang="zh-CN" altLang="en-US" dirty="0"/>
          </a:p>
        </p:txBody>
      </p:sp>
      <p:sp>
        <p:nvSpPr>
          <p:cNvPr id="3" name="文本框 2"/>
          <p:cNvSpPr txBox="1"/>
          <p:nvPr/>
        </p:nvSpPr>
        <p:spPr>
          <a:xfrm>
            <a:off x="5254625" y="1259840"/>
            <a:ext cx="6250940" cy="645160"/>
          </a:xfrm>
          <a:prstGeom prst="rect">
            <a:avLst/>
          </a:prstGeom>
          <a:noFill/>
        </p:spPr>
        <p:txBody>
          <a:bodyPr wrap="square" rtlCol="0" anchor="t">
            <a:spAutoFit/>
            <a:scene3d>
              <a:camera prst="orthographicFront"/>
              <a:lightRig rig="threePt" dir="t"/>
            </a:scene3d>
          </a:bodyPr>
          <a:p>
            <a:pPr algn="ctr"/>
            <a:r>
              <a:rPr lang="en-US" altLang="zh-CN"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1G</a:t>
            </a:r>
            <a:r>
              <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：模拟语音</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519430" y="2268855"/>
            <a:ext cx="5199380" cy="6739255"/>
          </a:xfrm>
          <a:prstGeom prst="rect">
            <a:avLst/>
          </a:prstGeom>
          <a:noFill/>
        </p:spPr>
        <p:txBody>
          <a:bodyPr wrap="square" rtlCol="0">
            <a:spAutoFit/>
          </a:bodyPr>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世纪</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年代提出，完成于</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世纪</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90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年代初</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主要技术</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模拟技术和频分多址（</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FDMA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特点</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1.2.4kbps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传输速率</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只提供区域性语音业务，容量有限、制式太多、互不兼容、保密性差、通话质量不高、不能提供数据业务；</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设备成本高，质量大，体积大。</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代表制式</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AMPS</a:t>
            </a: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rPr>
              <a:t>Total Access Communication System</a:t>
            </a: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rPr>
              <a:t>TACS</a:t>
            </a: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贝尔实验室发明，</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1978</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年开发，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1982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年全美部署</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TACS</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我国</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1987</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年确定以</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TACS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制式作为我国模拟蜂窝移动电话的标准。</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圆角 7"/>
          <p:cNvSpPr/>
          <p:nvPr/>
        </p:nvSpPr>
        <p:spPr>
          <a:xfrm>
            <a:off x="6935757" y="1904893"/>
            <a:ext cx="3240360" cy="499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latin typeface="微软雅黑" panose="020B0503020204020204" pitchFamily="34" charset="-122"/>
                <a:ea typeface="微软雅黑" panose="020B0503020204020204" pitchFamily="34" charset="-122"/>
              </a:rPr>
              <a:t>第一代移动通信系统</a:t>
            </a:r>
            <a:endParaRPr lang="zh-CN" altLang="en-US" sz="2400" b="1" dirty="0">
              <a:latin typeface="微软雅黑" panose="020B0503020204020204" pitchFamily="34" charset="-122"/>
              <a:ea typeface="微软雅黑" panose="020B0503020204020204" pitchFamily="34" charset="-122"/>
            </a:endParaRPr>
          </a:p>
        </p:txBody>
      </p:sp>
      <p:pic>
        <p:nvPicPr>
          <p:cNvPr id="7" name="图片 3"/>
          <p:cNvPicPr>
            <a:picLocks noChangeAspect="1" noChangeArrowheads="1"/>
          </p:cNvPicPr>
          <p:nvPr/>
        </p:nvPicPr>
        <p:blipFill rotWithShape="1">
          <a:blip r:embed="rId1">
            <a:extLst>
              <a:ext uri="{28A0092B-C50C-407E-A947-70E740481C1C}">
                <a14:useLocalDpi xmlns:a14="http://schemas.microsoft.com/office/drawing/2010/main" val="0"/>
              </a:ext>
            </a:extLst>
          </a:blip>
          <a:srcRect l="46652" t="30127" r="18385" b="7328"/>
          <a:stretch>
            <a:fillRect/>
          </a:stretch>
        </p:blipFill>
        <p:spPr bwMode="auto">
          <a:xfrm>
            <a:off x="6209030" y="2966085"/>
            <a:ext cx="5295900" cy="641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57480" y="1905000"/>
            <a:ext cx="4632960" cy="330136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圆角 14"/>
          <p:cNvSpPr/>
          <p:nvPr/>
        </p:nvSpPr>
        <p:spPr>
          <a:xfrm>
            <a:off x="12856845" y="5559425"/>
            <a:ext cx="4632960" cy="3983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缺点：</a:t>
            </a:r>
            <a:endParaRPr lang="en-US" altLang="zh-CN" sz="2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频谱利用率低</a:t>
            </a:r>
            <a:r>
              <a:rPr lang="zh-CN" alt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容量有限；制式太多，各个系统间没有公共接口，导致互不兼容、不能漫游，从而限制了用户覆盖面；提供的业务种类很有限，不能传送数据信息；信息容易被窃听；不能与综合业务数字网兼容等。</a:t>
            </a:r>
            <a:endParaRPr lang="zh-CN" altLang="en-US" sz="2400" b="1" dirty="0">
              <a:solidFill>
                <a:schemeClr val="bg1"/>
              </a:solidFill>
              <a:latin typeface="微软雅黑" panose="020B0503020204020204" pitchFamily="34" charset="-122"/>
              <a:ea typeface="微软雅黑" panose="020B0503020204020204" pitchFamily="34" charset="-122"/>
            </a:endParaRPr>
          </a:p>
          <a:p>
            <a:pPr algn="ctr"/>
            <a:endParaRPr lang="zh-CN" altLang="en-US"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移动通信网络的演进</a:t>
            </a:r>
            <a:endParaRPr lang="zh-CN" altLang="en-US" dirty="0"/>
          </a:p>
        </p:txBody>
      </p:sp>
      <p:sp>
        <p:nvSpPr>
          <p:cNvPr id="3" name="文本框 2"/>
          <p:cNvSpPr txBox="1"/>
          <p:nvPr/>
        </p:nvSpPr>
        <p:spPr>
          <a:xfrm>
            <a:off x="5254625" y="1259840"/>
            <a:ext cx="6250940" cy="645160"/>
          </a:xfrm>
          <a:prstGeom prst="rect">
            <a:avLst/>
          </a:prstGeom>
          <a:noFill/>
        </p:spPr>
        <p:txBody>
          <a:bodyPr wrap="square" rtlCol="0" anchor="t">
            <a:spAutoFit/>
            <a:scene3d>
              <a:camera prst="orthographicFront"/>
              <a:lightRig rig="threePt" dir="t"/>
            </a:scene3d>
          </a:bodyPr>
          <a:p>
            <a:pPr algn="ctr">
              <a:buClrTx/>
              <a:buSzTx/>
              <a:buFontTx/>
            </a:pPr>
            <a:r>
              <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2G：数字语音</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 name="矩形: 圆角 7"/>
          <p:cNvSpPr/>
          <p:nvPr/>
        </p:nvSpPr>
        <p:spPr>
          <a:xfrm>
            <a:off x="6935757" y="1904893"/>
            <a:ext cx="3240360" cy="499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latin typeface="微软雅黑" panose="020B0503020204020204" pitchFamily="34" charset="-122"/>
                <a:ea typeface="微软雅黑" panose="020B0503020204020204" pitchFamily="34" charset="-122"/>
              </a:rPr>
              <a:t>第二代移动通信系统</a:t>
            </a:r>
            <a:endParaRPr lang="zh-CN" altLang="en-US"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10870" y="2616835"/>
            <a:ext cx="5422265" cy="6739255"/>
          </a:xfrm>
          <a:prstGeom prst="rect">
            <a:avLst/>
          </a:prstGeom>
          <a:noFill/>
        </p:spPr>
        <p:txBody>
          <a:bodyPr wrap="square" rtlCol="0">
            <a:spAutoFit/>
          </a:bodyPr>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世纪</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90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年代提出</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主要技术</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时分多址（</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TDMA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）、码分多址（</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CDMA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特点：</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保密性强、频谱利用率高、提供丰富的业务（比如，低速率的数据业务）、标准化程度高、可进行省内外漫游</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相对于</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1G</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模拟语音</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数字语音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对语音和控制信号进行加密增强安全性</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催生了诸如短信等新业务的开展</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语音信号数字化处理压缩带来容量上收益</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代表制式：</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pPr>
            <a:r>
              <a:rPr lang="en-US" altLang="zh-CN" sz="2400" dirty="0">
                <a:latin typeface="微软雅黑" panose="020B0503020204020204" pitchFamily="34" charset="-122"/>
                <a:ea typeface="微软雅黑" panose="020B0503020204020204" pitchFamily="34" charset="-122"/>
                <a:sym typeface="+mn-ea"/>
              </a:rPr>
              <a:t>—GSM</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2400" kern="100" dirty="0">
                <a:effectLst/>
                <a:latin typeface="微软雅黑" panose="020B0503020204020204" pitchFamily="34" charset="-122"/>
                <a:ea typeface="微软雅黑" panose="020B0503020204020204" pitchFamily="34" charset="-122"/>
                <a:sym typeface="+mn-ea"/>
              </a:rPr>
              <a:t>Global System for Mobile Communications</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p>
            <a:pPr algn="l">
              <a:buClrTx/>
              <a:buSzTx/>
              <a:buFontTx/>
            </a:pPr>
            <a:r>
              <a:rPr lang="en-US" altLang="zh-CN" sz="2400" dirty="0">
                <a:latin typeface="微软雅黑" panose="020B0503020204020204" pitchFamily="34" charset="-122"/>
                <a:ea typeface="微软雅黑" panose="020B0503020204020204" pitchFamily="34" charset="-122"/>
                <a:sym typeface="+mn-ea"/>
              </a:rPr>
              <a:t>—CDMA</a:t>
            </a:r>
            <a:r>
              <a:rPr lang="zh-CN" altLang="en-US" sz="2400" dirty="0">
                <a:latin typeface="微软雅黑" panose="020B0503020204020204" pitchFamily="34" charset="-122"/>
                <a:ea typeface="微软雅黑" panose="020B0503020204020204" pitchFamily="34" charset="-122"/>
                <a:sym typeface="+mn-ea"/>
              </a:rPr>
              <a:t>：以扩频通信为基础的调制和多址连接技术</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6299835" y="2616835"/>
            <a:ext cx="6122670" cy="5367655"/>
          </a:xfrm>
          <a:prstGeom prst="rect">
            <a:avLst/>
          </a:prstGeom>
          <a:solidFill>
            <a:schemeClr val="bg1"/>
          </a:solidFill>
        </p:spPr>
        <p:txBody>
          <a:bodyPr wrap="square" rtlCol="0">
            <a:spAutoFit/>
          </a:bodyPr>
          <a:p>
            <a:pPr>
              <a:lnSpc>
                <a:spcPct val="110000"/>
              </a:lnSpc>
            </a:pPr>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1G</a:t>
            </a:r>
            <a:r>
              <a:rPr lang="zh-CN" altLang="en-US" sz="2400" dirty="0">
                <a:latin typeface="微软雅黑" panose="020B0503020204020204" pitchFamily="34" charset="-122"/>
                <a:ea typeface="微软雅黑" panose="020B0503020204020204" pitchFamily="34" charset="-122"/>
              </a:rPr>
              <a:t>跨入</a:t>
            </a:r>
            <a:r>
              <a:rPr lang="en-US" altLang="zh-CN" sz="2400" dirty="0">
                <a:latin typeface="微软雅黑" panose="020B0503020204020204" pitchFamily="34" charset="-122"/>
                <a:ea typeface="微软雅黑" panose="020B0503020204020204" pitchFamily="34" charset="-122"/>
              </a:rPr>
              <a:t>2G</a:t>
            </a:r>
            <a:r>
              <a:rPr lang="zh-CN" altLang="en-US" sz="2400" dirty="0">
                <a:latin typeface="微软雅黑" panose="020B0503020204020204" pitchFamily="34" charset="-122"/>
                <a:ea typeface="微软雅黑" panose="020B0503020204020204" pitchFamily="34" charset="-122"/>
              </a:rPr>
              <a:t>的分水岭则是从模拟调制进入到数字调制，相比于第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代移动通信，第二代移动通信具备高度的保密性，系统的容量也在增加，同时能够提高多种业务服务。从这一代开始手机也可以上网了。第一款支持</a:t>
            </a:r>
            <a:r>
              <a:rPr lang="en-US" altLang="zh-CN" sz="2400" dirty="0">
                <a:latin typeface="微软雅黑" panose="020B0503020204020204" pitchFamily="34" charset="-122"/>
                <a:ea typeface="微软雅黑" panose="020B0503020204020204" pitchFamily="34" charset="-122"/>
              </a:rPr>
              <a:t>WAP</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GSM</a:t>
            </a:r>
            <a:r>
              <a:rPr lang="zh-CN" altLang="en-US" sz="2400" dirty="0">
                <a:latin typeface="微软雅黑" panose="020B0503020204020204" pitchFamily="34" charset="-122"/>
                <a:ea typeface="微软雅黑" panose="020B0503020204020204" pitchFamily="34" charset="-122"/>
              </a:rPr>
              <a:t>手机是诺基亚</a:t>
            </a:r>
            <a:r>
              <a:rPr lang="en-US" altLang="zh-CN" sz="2400" dirty="0">
                <a:latin typeface="微软雅黑" panose="020B0503020204020204" pitchFamily="34" charset="-122"/>
                <a:ea typeface="微软雅黑" panose="020B0503020204020204" pitchFamily="34" charset="-122"/>
              </a:rPr>
              <a:t>7110</a:t>
            </a:r>
            <a:r>
              <a:rPr lang="zh-CN" altLang="en-US" sz="2400" dirty="0">
                <a:latin typeface="微软雅黑" panose="020B0503020204020204" pitchFamily="34" charset="-122"/>
                <a:ea typeface="微软雅黑" panose="020B0503020204020204" pitchFamily="34" charset="-122"/>
              </a:rPr>
              <a:t>，它的出现标志者手机上网时代的开始，而那个时代</a:t>
            </a:r>
            <a:r>
              <a:rPr lang="en-US" altLang="zh-CN" sz="2400" dirty="0">
                <a:latin typeface="微软雅黑" panose="020B0503020204020204" pitchFamily="34" charset="-122"/>
                <a:ea typeface="微软雅黑" panose="020B0503020204020204" pitchFamily="34" charset="-122"/>
              </a:rPr>
              <a:t>GSM</a:t>
            </a:r>
            <a:r>
              <a:rPr lang="zh-CN" altLang="en-US" sz="2400" dirty="0">
                <a:latin typeface="微软雅黑" panose="020B0503020204020204" pitchFamily="34" charset="-122"/>
                <a:ea typeface="微软雅黑" panose="020B0503020204020204" pitchFamily="34" charset="-122"/>
              </a:rPr>
              <a:t>的网速仅有</a:t>
            </a:r>
            <a:r>
              <a:rPr lang="en-US" altLang="zh-CN" sz="2400" dirty="0">
                <a:latin typeface="微软雅黑" panose="020B0503020204020204" pitchFamily="34" charset="-122"/>
                <a:ea typeface="微软雅黑" panose="020B0503020204020204" pitchFamily="34" charset="-122"/>
              </a:rPr>
              <a:t>9.6KB/s</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10000"/>
              </a:lnSpc>
            </a:pPr>
            <a:r>
              <a:rPr lang="zh-CN" altLang="en-US" sz="2400" dirty="0">
                <a:latin typeface="微软雅黑" panose="020B0503020204020204" pitchFamily="34" charset="-122"/>
                <a:ea typeface="微软雅黑" panose="020B0503020204020204" pitchFamily="34" charset="-122"/>
              </a:rPr>
              <a:t>数字通信优点：</a:t>
            </a:r>
            <a:endParaRPr lang="en-US" altLang="zh-CN" sz="2400" dirty="0">
              <a:latin typeface="微软雅黑" panose="020B0503020204020204" pitchFamily="34" charset="-122"/>
              <a:ea typeface="微软雅黑" panose="020B0503020204020204" pitchFamily="34" charset="-122"/>
            </a:endParaRPr>
          </a:p>
          <a:p>
            <a:pPr>
              <a:lnSpc>
                <a:spcPct val="11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频谱利用率高，有利于提高系统容量，</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提供多种业务服务，提高通信系统通用性</a:t>
            </a:r>
            <a:endParaRPr lang="en-US" altLang="zh-CN" sz="2400" dirty="0">
              <a:latin typeface="微软雅黑" panose="020B0503020204020204" pitchFamily="34" charset="-122"/>
              <a:ea typeface="微软雅黑" panose="020B0503020204020204" pitchFamily="34" charset="-122"/>
            </a:endParaRPr>
          </a:p>
          <a:p>
            <a:pPr>
              <a:lnSpc>
                <a:spcPct val="110000"/>
              </a:lnSpc>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抗噪声，抗干扰抗多径衰落能力强</a:t>
            </a:r>
            <a:endParaRPr lang="en-US" altLang="zh-CN" sz="2400" dirty="0">
              <a:latin typeface="微软雅黑" panose="020B0503020204020204" pitchFamily="34" charset="-122"/>
              <a:ea typeface="微软雅黑" panose="020B0503020204020204" pitchFamily="34" charset="-122"/>
            </a:endParaRPr>
          </a:p>
          <a:p>
            <a:pPr>
              <a:lnSpc>
                <a:spcPct val="110000"/>
              </a:lnSpc>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能实现更有效、灵活的网络管理和控制</a:t>
            </a:r>
            <a:endParaRPr lang="zh-CN" altLang="en-US" sz="2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1"/>
          <a:srcRect l="12914" r="15890"/>
          <a:stretch>
            <a:fillRect/>
          </a:stretch>
        </p:blipFill>
        <p:spPr>
          <a:xfrm>
            <a:off x="13938885" y="2060575"/>
            <a:ext cx="2937510" cy="3472815"/>
          </a:xfrm>
          <a:prstGeom prst="rect">
            <a:avLst/>
          </a:prstGeom>
        </p:spPr>
      </p:pic>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88" t="7665" r="13043" b="9177"/>
          <a:stretch>
            <a:fillRect/>
          </a:stretch>
        </p:blipFill>
        <p:spPr bwMode="auto">
          <a:xfrm>
            <a:off x="13938885" y="6273800"/>
            <a:ext cx="3267075" cy="35617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移动通信网络的演进</a:t>
            </a:r>
            <a:endParaRPr lang="zh-CN" altLang="en-US" dirty="0"/>
          </a:p>
        </p:txBody>
      </p:sp>
      <p:sp>
        <p:nvSpPr>
          <p:cNvPr id="3" name="文本框 2"/>
          <p:cNvSpPr txBox="1"/>
          <p:nvPr/>
        </p:nvSpPr>
        <p:spPr>
          <a:xfrm>
            <a:off x="5254625" y="1480820"/>
            <a:ext cx="6250940" cy="645160"/>
          </a:xfrm>
          <a:prstGeom prst="rect">
            <a:avLst/>
          </a:prstGeom>
          <a:noFill/>
        </p:spPr>
        <p:txBody>
          <a:bodyPr wrap="square" rtlCol="0" anchor="t">
            <a:spAutoFit/>
            <a:scene3d>
              <a:camera prst="orthographicFront"/>
              <a:lightRig rig="threePt" dir="t"/>
            </a:scene3d>
          </a:bodyPr>
          <a:p>
            <a:pPr algn="ctr">
              <a:buClrTx/>
              <a:buSzTx/>
              <a:buFontTx/>
            </a:pPr>
            <a:r>
              <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2-3G过渡</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3597275" y="2637155"/>
            <a:ext cx="11096625" cy="5015865"/>
          </a:xfrm>
          <a:prstGeom prst="rect">
            <a:avLst/>
          </a:prstGeom>
          <a:noFill/>
        </p:spPr>
        <p:txBody>
          <a:bodyPr wrap="square" rtlCol="0">
            <a:spAutoFit/>
          </a:bodyPr>
          <a:p>
            <a:r>
              <a:rPr lang="en-US" altLang="zh-CN" sz="3200" dirty="0">
                <a:solidFill>
                  <a:schemeClr val="accent1">
                    <a:lumMod val="75000"/>
                  </a:schemeClr>
                </a:solidFill>
                <a:latin typeface="微软雅黑" panose="020B0503020204020204" pitchFamily="34" charset="-122"/>
                <a:ea typeface="微软雅黑" panose="020B0503020204020204" pitchFamily="34" charset="-122"/>
              </a:rPr>
              <a:t>2.5G</a:t>
            </a:r>
            <a:endParaRPr lang="en-US" altLang="zh-CN" sz="3200" dirty="0">
              <a:solidFill>
                <a:schemeClr val="accent1">
                  <a:lumMod val="75000"/>
                </a:schemeClr>
              </a:solidFill>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     —GPRS</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        基于</a:t>
            </a:r>
            <a:r>
              <a:rPr lang="en-US" altLang="zh-CN" sz="3200" dirty="0">
                <a:latin typeface="微软雅黑" panose="020B0503020204020204" pitchFamily="34" charset="-122"/>
                <a:ea typeface="微软雅黑" panose="020B0503020204020204" pitchFamily="34" charset="-122"/>
              </a:rPr>
              <a:t>GSM</a:t>
            </a:r>
            <a:r>
              <a:rPr lang="zh-CN" altLang="en-US" sz="3200" dirty="0">
                <a:latin typeface="微软雅黑" panose="020B0503020204020204" pitchFamily="34" charset="-122"/>
                <a:ea typeface="微软雅黑" panose="020B0503020204020204" pitchFamily="34" charset="-122"/>
              </a:rPr>
              <a:t>的无线分组交换技术</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        提供端到端、广域的无线</a:t>
            </a:r>
            <a:r>
              <a:rPr lang="en-US" altLang="zh-CN" sz="3200" dirty="0">
                <a:latin typeface="微软雅黑" panose="020B0503020204020204" pitchFamily="34" charset="-122"/>
                <a:ea typeface="微软雅黑" panose="020B0503020204020204" pitchFamily="34" charset="-122"/>
              </a:rPr>
              <a:t>IP</a:t>
            </a:r>
            <a:r>
              <a:rPr lang="zh-CN" altLang="en-US" sz="3200" dirty="0">
                <a:latin typeface="微软雅黑" panose="020B0503020204020204" pitchFamily="34" charset="-122"/>
                <a:ea typeface="微软雅黑" panose="020B0503020204020204" pitchFamily="34" charset="-122"/>
              </a:rPr>
              <a:t>连接</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        网络容量只有再需要时进行分配，不需要时就释放</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        传输速率</a:t>
            </a:r>
            <a:r>
              <a:rPr lang="en-US" altLang="zh-CN" sz="3200" dirty="0">
                <a:latin typeface="微软雅黑" panose="020B0503020204020204" pitchFamily="34" charset="-122"/>
                <a:ea typeface="微软雅黑" panose="020B0503020204020204" pitchFamily="34" charset="-122"/>
              </a:rPr>
              <a:t>150kbps</a:t>
            </a:r>
            <a:r>
              <a:rPr lang="zh-CN" altLang="en-US" sz="3200" dirty="0">
                <a:latin typeface="微软雅黑" panose="020B0503020204020204" pitchFamily="34" charset="-122"/>
                <a:ea typeface="微软雅黑" panose="020B0503020204020204" pitchFamily="34" charset="-122"/>
              </a:rPr>
              <a:t>（比</a:t>
            </a:r>
            <a:r>
              <a:rPr lang="en-US" altLang="zh-CN" sz="3200" dirty="0">
                <a:latin typeface="微软雅黑" panose="020B0503020204020204" pitchFamily="34" charset="-122"/>
                <a:ea typeface="微软雅黑" panose="020B0503020204020204" pitchFamily="34" charset="-122"/>
              </a:rPr>
              <a:t>GSM</a:t>
            </a:r>
            <a:r>
              <a:rPr lang="zh-CN" altLang="en-US" sz="3200" dirty="0">
                <a:latin typeface="微软雅黑" panose="020B0503020204020204" pitchFamily="34" charset="-122"/>
                <a:ea typeface="微软雅黑" panose="020B0503020204020204" pitchFamily="34" charset="-122"/>
              </a:rPr>
              <a:t>快</a:t>
            </a:r>
            <a:r>
              <a:rPr lang="en-US" altLang="zh-CN" sz="3200" dirty="0">
                <a:latin typeface="微软雅黑" panose="020B0503020204020204" pitchFamily="34" charset="-122"/>
                <a:ea typeface="微软雅黑" panose="020B0503020204020204" pitchFamily="34" charset="-122"/>
              </a:rPr>
              <a:t>15</a:t>
            </a:r>
            <a:r>
              <a:rPr lang="zh-CN" altLang="en-US" sz="3200" dirty="0">
                <a:latin typeface="微软雅黑" panose="020B0503020204020204" pitchFamily="34" charset="-122"/>
                <a:ea typeface="微软雅黑" panose="020B0503020204020204" pitchFamily="34" charset="-122"/>
              </a:rPr>
              <a:t>倍）</a:t>
            </a:r>
            <a:endParaRPr lang="en-US" altLang="zh-CN" sz="3200" dirty="0">
              <a:latin typeface="微软雅黑" panose="020B0503020204020204" pitchFamily="34" charset="-122"/>
              <a:ea typeface="微软雅黑" panose="020B0503020204020204" pitchFamily="34" charset="-122"/>
            </a:endParaRPr>
          </a:p>
          <a:p>
            <a:r>
              <a:rPr lang="en-US" altLang="zh-CN" sz="3200" dirty="0">
                <a:solidFill>
                  <a:schemeClr val="accent1">
                    <a:lumMod val="75000"/>
                  </a:schemeClr>
                </a:solidFill>
                <a:latin typeface="微软雅黑" panose="020B0503020204020204" pitchFamily="34" charset="-122"/>
                <a:ea typeface="微软雅黑" panose="020B0503020204020204" pitchFamily="34" charset="-122"/>
              </a:rPr>
              <a:t>2.75G</a:t>
            </a:r>
            <a:endParaRPr lang="en-US" altLang="zh-CN" sz="3200" dirty="0">
              <a:solidFill>
                <a:schemeClr val="accent1">
                  <a:lumMod val="75000"/>
                </a:schemeClr>
              </a:solidFill>
              <a:latin typeface="微软雅黑" panose="020B0503020204020204" pitchFamily="34" charset="-122"/>
              <a:ea typeface="微软雅黑" panose="020B0503020204020204" pitchFamily="34" charset="-122"/>
            </a:endParaRPr>
          </a:p>
          <a:p>
            <a:r>
              <a:rPr lang="en-US" altLang="zh-CN" sz="3200" dirty="0">
                <a:latin typeface="微软雅黑" panose="020B0503020204020204" pitchFamily="34" charset="-122"/>
                <a:ea typeface="微软雅黑" panose="020B0503020204020204" pitchFamily="34" charset="-122"/>
              </a:rPr>
              <a:t>     —EDGE</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        基于</a:t>
            </a:r>
            <a:r>
              <a:rPr lang="en-US" altLang="zh-CN" sz="3200" dirty="0">
                <a:latin typeface="微软雅黑" panose="020B0503020204020204" pitchFamily="34" charset="-122"/>
                <a:ea typeface="微软雅黑" panose="020B0503020204020204" pitchFamily="34" charset="-122"/>
              </a:rPr>
              <a:t>GSM/GPRS</a:t>
            </a:r>
            <a:r>
              <a:rPr lang="zh-CN" altLang="en-US" sz="3200" dirty="0">
                <a:latin typeface="微软雅黑" panose="020B0503020204020204" pitchFamily="34" charset="-122"/>
                <a:ea typeface="微软雅黑" panose="020B0503020204020204" pitchFamily="34" charset="-122"/>
              </a:rPr>
              <a:t>网络的数据增强型移动通信技术</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        传输速度</a:t>
            </a:r>
            <a:r>
              <a:rPr lang="en-US" altLang="zh-CN" sz="3200" dirty="0">
                <a:latin typeface="微软雅黑" panose="020B0503020204020204" pitchFamily="34" charset="-122"/>
                <a:ea typeface="微软雅黑" panose="020B0503020204020204" pitchFamily="34" charset="-122"/>
              </a:rPr>
              <a:t>384kbps</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移动通信网络的演进</a:t>
            </a:r>
            <a:endParaRPr lang="zh-CN" altLang="en-US" dirty="0"/>
          </a:p>
        </p:txBody>
      </p:sp>
      <p:sp>
        <p:nvSpPr>
          <p:cNvPr id="3" name="文本框 2"/>
          <p:cNvSpPr txBox="1"/>
          <p:nvPr/>
        </p:nvSpPr>
        <p:spPr>
          <a:xfrm>
            <a:off x="5254625" y="1259840"/>
            <a:ext cx="7167880" cy="1198880"/>
          </a:xfrm>
          <a:prstGeom prst="rect">
            <a:avLst/>
          </a:prstGeom>
          <a:noFill/>
        </p:spPr>
        <p:txBody>
          <a:bodyPr wrap="square" rtlCol="0" anchor="t">
            <a:spAutoFit/>
            <a:scene3d>
              <a:camera prst="orthographicFront"/>
              <a:lightRig rig="threePt" dir="t"/>
            </a:scene3d>
          </a:bodyPr>
          <a:p>
            <a:pPr algn="ctr">
              <a:buClrTx/>
              <a:buSzTx/>
              <a:buFontTx/>
            </a:pPr>
            <a:r>
              <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3G：数字语音和数据</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buClrTx/>
              <a:buSzTx/>
              <a:buFontTx/>
            </a:pP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 name="矩形: 圆角 7"/>
          <p:cNvSpPr/>
          <p:nvPr/>
        </p:nvSpPr>
        <p:spPr>
          <a:xfrm>
            <a:off x="7525672" y="2117618"/>
            <a:ext cx="3240360" cy="499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latin typeface="微软雅黑" panose="020B0503020204020204" pitchFamily="34" charset="-122"/>
                <a:ea typeface="微软雅黑" panose="020B0503020204020204" pitchFamily="34" charset="-122"/>
              </a:rPr>
              <a:t>第三代移动通信系统</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68350" y="1895475"/>
            <a:ext cx="4486275" cy="7847330"/>
          </a:xfrm>
          <a:prstGeom prst="rect">
            <a:avLst/>
          </a:prstGeom>
          <a:noFill/>
        </p:spPr>
        <p:txBody>
          <a:bodyPr wrap="square" rtlCol="0">
            <a:spAutoFit/>
          </a:bodyPr>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IMT2000(InternationalMobileTelecommunications-2000)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它能提供高质量的宽带多媒体综合业务，并且实现全球漫游。它的数据传输速率高达</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2Mbit/s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，其容量是第二代移动通信技术的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倍，最具代表性的第三代移动通信技术有美国提出的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CDMA2000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、欧洲和日本提出的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WCDMA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以及我国提出的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TD-SCDMA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（时分同步码分多址）。</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特点：</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能够同时传送声音及数据信息，速率一般在几百</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kbps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以上</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实现实时视频、高速多媒体和移动因特访问业务</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扩大高质量话音业务容量</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代表制式：</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—W-CDMA</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—CDMA2000</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—TD-SCDMA</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146165" y="2883535"/>
            <a:ext cx="6122035" cy="3784600"/>
          </a:xfrm>
          <a:prstGeom prst="rect">
            <a:avLst/>
          </a:prstGeom>
          <a:solidFill>
            <a:schemeClr val="bg1"/>
          </a:solidFill>
        </p:spPr>
        <p:txBody>
          <a:bodyPr wrap="square" rtlCol="0">
            <a:spAutoFit/>
          </a:bodyPr>
          <a:p>
            <a:r>
              <a:rPr lang="zh-CN" altLang="en-US" sz="2400" dirty="0">
                <a:latin typeface="微软雅黑" panose="020B0503020204020204" pitchFamily="34" charset="-122"/>
                <a:ea typeface="微软雅黑" panose="020B0503020204020204" pitchFamily="34" charset="-122"/>
              </a:rPr>
              <a:t>国际电信联盟</a:t>
            </a:r>
            <a:r>
              <a:rPr lang="en-US" altLang="zh-CN" sz="2400" dirty="0">
                <a:latin typeface="微软雅黑" panose="020B0503020204020204" pitchFamily="34" charset="-122"/>
                <a:ea typeface="微软雅黑" panose="020B0503020204020204" pitchFamily="34" charset="-122"/>
              </a:rPr>
              <a:t>(ITU)</a:t>
            </a:r>
            <a:r>
              <a:rPr lang="zh-CN" altLang="en-US" sz="2400" dirty="0">
                <a:latin typeface="微软雅黑" panose="020B0503020204020204" pitchFamily="34" charset="-122"/>
                <a:ea typeface="微软雅黑" panose="020B0503020204020204" pitchFamily="34" charset="-122"/>
              </a:rPr>
              <a:t>发布了官方第</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代 </a:t>
            </a:r>
            <a:r>
              <a:rPr lang="en-US" altLang="zh-CN" sz="2400" dirty="0">
                <a:latin typeface="微软雅黑" panose="020B0503020204020204" pitchFamily="34" charset="-122"/>
                <a:ea typeface="微软雅黑" panose="020B0503020204020204" pitchFamily="34" charset="-122"/>
              </a:rPr>
              <a:t>- Offer at least 144kbps(preferably</a:t>
            </a:r>
            <a:r>
              <a:rPr lang="zh-CN" altLang="en-US" sz="2400" dirty="0">
                <a:latin typeface="微软雅黑" panose="020B0503020204020204" pitchFamily="34" charset="-122"/>
                <a:ea typeface="微软雅黑" panose="020B0503020204020204" pitchFamily="34" charset="-122"/>
              </a:rPr>
              <a:t>移动通信</a:t>
            </a:r>
            <a:r>
              <a:rPr lang="en-US" altLang="zh-CN" sz="2400" dirty="0">
                <a:latin typeface="微软雅黑" panose="020B0503020204020204" pitchFamily="34" charset="-122"/>
                <a:ea typeface="微软雅黑" panose="020B0503020204020204" pitchFamily="34" charset="-122"/>
              </a:rPr>
              <a:t>(3G)</a:t>
            </a:r>
            <a:r>
              <a:rPr lang="zh-CN" altLang="en-US" sz="2400" dirty="0">
                <a:latin typeface="微软雅黑" panose="020B0503020204020204" pitchFamily="34" charset="-122"/>
                <a:ea typeface="微软雅黑" panose="020B0503020204020204" pitchFamily="34" charset="-122"/>
              </a:rPr>
              <a:t>标准</a:t>
            </a:r>
            <a:r>
              <a:rPr lang="en-US" altLang="zh-CN" sz="2400" dirty="0">
                <a:latin typeface="微软雅黑" panose="020B0503020204020204" pitchFamily="34" charset="-122"/>
                <a:ea typeface="微软雅黑" panose="020B0503020204020204" pitchFamily="34" charset="-122"/>
              </a:rPr>
              <a:t>IMT-2000(</a:t>
            </a:r>
            <a:r>
              <a:rPr lang="zh-CN" altLang="en-US" sz="2400" dirty="0">
                <a:latin typeface="微软雅黑" panose="020B0503020204020204" pitchFamily="34" charset="-122"/>
                <a:ea typeface="微软雅黑" panose="020B0503020204020204" pitchFamily="34" charset="-122"/>
              </a:rPr>
              <a:t>国际移动通信</a:t>
            </a:r>
            <a:r>
              <a:rPr lang="en-US" altLang="zh-CN" sz="2400" dirty="0">
                <a:latin typeface="微软雅黑" panose="020B0503020204020204" pitchFamily="34" charset="-122"/>
                <a:ea typeface="微软雅黑" panose="020B0503020204020204" pitchFamily="34" charset="-122"/>
              </a:rPr>
              <a:t>2000</a:t>
            </a:r>
            <a:r>
              <a:rPr lang="zh-CN" altLang="en-US" sz="2400" dirty="0">
                <a:latin typeface="微软雅黑" panose="020B0503020204020204" pitchFamily="34" charset="-122"/>
                <a:ea typeface="微软雅黑" panose="020B0503020204020204" pitchFamily="34" charset="-122"/>
              </a:rPr>
              <a:t>标准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2008年5月，国际电信联盟正式公布第三代移动通信标准，中国提交的TD-SCDMA正式成为国际标准，与欧洲WCDMA、美国CDMA2000成为3G时代最主流的三大技术之一。都是在CDMA的技术基础上开发出来的，CDMA就是3G的根本基础原理，而展布频谱技术就是CDMA的基础原理</a:t>
            </a:r>
            <a:endParaRPr lang="zh-CN" altLang="en-US" sz="2400" dirty="0">
              <a:latin typeface="微软雅黑" panose="020B0503020204020204" pitchFamily="34" charset="-122"/>
              <a:ea typeface="微软雅黑" panose="020B0503020204020204" pitchFamily="34" charset="-122"/>
            </a:endParaRPr>
          </a:p>
        </p:txBody>
      </p:sp>
      <p:pic>
        <p:nvPicPr>
          <p:cNvPr id="14" name="图片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4625" y="7186930"/>
            <a:ext cx="403606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78740" y="3391535"/>
            <a:ext cx="2818130" cy="28181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79700" y="1895475"/>
            <a:ext cx="2665730" cy="304673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0190480" y="6881495"/>
            <a:ext cx="8100695" cy="2861310"/>
          </a:xfrm>
          <a:prstGeom prst="rect">
            <a:avLst/>
          </a:prstGeom>
          <a:noFill/>
        </p:spPr>
        <p:txBody>
          <a:bodyPr wrap="square" rtlCol="0" anchor="t">
            <a:spAutoFit/>
          </a:bodyPr>
          <a:p>
            <a:pPr>
              <a:lnSpc>
                <a:spcPct val="150000"/>
              </a:lnSpc>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mn-ea"/>
              </a:rPr>
              <a:t>3.5G</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sym typeface="+mn-ea"/>
              </a:rPr>
              <a:t>     </a:t>
            </a:r>
            <a:r>
              <a:rPr lang="en-US" altLang="zh-CN" sz="2400" dirty="0">
                <a:solidFill>
                  <a:schemeClr val="accent1">
                    <a:lumMod val="75000"/>
                  </a:schemeClr>
                </a:solidFill>
                <a:latin typeface="微软雅黑" panose="020B0503020204020204" pitchFamily="34" charset="-122"/>
                <a:ea typeface="微软雅黑" panose="020B0503020204020204" pitchFamily="34" charset="-122"/>
                <a:sym typeface="+mn-ea"/>
              </a:rPr>
              <a:t>—HSPDA (High Speed Downlink Packet Access)</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mn-ea"/>
              </a:rPr>
              <a:t>     </a:t>
            </a:r>
            <a:r>
              <a:rPr lang="en-US" altLang="zh-CN" sz="2400" dirty="0">
                <a:solidFill>
                  <a:schemeClr val="accent1">
                    <a:lumMod val="75000"/>
                  </a:schemeClr>
                </a:solidFill>
                <a:latin typeface="微软雅黑" panose="020B0503020204020204" pitchFamily="34" charset="-122"/>
                <a:ea typeface="微软雅黑" panose="020B0503020204020204" pitchFamily="34" charset="-122"/>
                <a:sym typeface="+mn-ea"/>
              </a:rPr>
              <a:t>—HSUPA(High Speed Uplink Packet Access)</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sym typeface="+mn-ea"/>
              </a:rPr>
              <a:t> </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mn-ea"/>
              </a:rPr>
              <a:t>3.75G</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sym typeface="+mn-ea"/>
              </a:rPr>
              <a:t>     </a:t>
            </a:r>
            <a:r>
              <a:rPr lang="en-US" altLang="zh-CN" sz="2400" dirty="0">
                <a:solidFill>
                  <a:schemeClr val="accent1">
                    <a:lumMod val="75000"/>
                  </a:schemeClr>
                </a:solidFill>
                <a:latin typeface="微软雅黑" panose="020B0503020204020204" pitchFamily="34" charset="-122"/>
                <a:ea typeface="微软雅黑" panose="020B0503020204020204" pitchFamily="34" charset="-122"/>
                <a:sym typeface="+mn-ea"/>
              </a:rPr>
              <a:t>—HSPA+(High-</a:t>
            </a:r>
            <a:r>
              <a:rPr lang="en-US" altLang="zh-CN" sz="2400" dirty="0" err="1">
                <a:solidFill>
                  <a:schemeClr val="accent1">
                    <a:lumMod val="75000"/>
                  </a:schemeClr>
                </a:solidFill>
                <a:latin typeface="微软雅黑" panose="020B0503020204020204" pitchFamily="34" charset="-122"/>
                <a:ea typeface="微软雅黑" panose="020B0503020204020204" pitchFamily="34" charset="-122"/>
                <a:sym typeface="+mn-ea"/>
              </a:rPr>
              <a:t>SpeedPacketAccess</a:t>
            </a:r>
            <a:r>
              <a:rPr lang="en-US" altLang="zh-CN" sz="2400" dirty="0">
                <a:solidFill>
                  <a:schemeClr val="accent1">
                    <a:lumMod val="75000"/>
                  </a:schemeClr>
                </a:solidFill>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      </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移动通信网络的演进</a:t>
            </a:r>
            <a:endParaRPr lang="zh-CN" altLang="en-US" dirty="0"/>
          </a:p>
        </p:txBody>
      </p:sp>
      <p:sp>
        <p:nvSpPr>
          <p:cNvPr id="3" name="文本框 2"/>
          <p:cNvSpPr txBox="1"/>
          <p:nvPr/>
        </p:nvSpPr>
        <p:spPr>
          <a:xfrm>
            <a:off x="5254625" y="1259840"/>
            <a:ext cx="7167880" cy="645160"/>
          </a:xfrm>
          <a:prstGeom prst="rect">
            <a:avLst/>
          </a:prstGeom>
          <a:noFill/>
        </p:spPr>
        <p:txBody>
          <a:bodyPr wrap="square" rtlCol="0" anchor="t">
            <a:spAutoFit/>
            <a:scene3d>
              <a:camera prst="orthographicFront"/>
              <a:lightRig rig="threePt" dir="t"/>
            </a:scene3d>
          </a:bodyPr>
          <a:p>
            <a:pPr algn="ctr">
              <a:buClrTx/>
              <a:buSzTx/>
              <a:buFontTx/>
            </a:pPr>
            <a:r>
              <a:rPr lang="en-US" altLang="zh-CN"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4</a:t>
            </a:r>
            <a:r>
              <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G</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 name="矩形: 圆角 7"/>
          <p:cNvSpPr/>
          <p:nvPr/>
        </p:nvSpPr>
        <p:spPr>
          <a:xfrm>
            <a:off x="7525672" y="2117618"/>
            <a:ext cx="3240360" cy="499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latin typeface="微软雅黑" panose="020B0503020204020204" pitchFamily="34" charset="-122"/>
                <a:ea typeface="微软雅黑" panose="020B0503020204020204" pitchFamily="34" charset="-122"/>
              </a:rPr>
              <a:t>第四代移动通信系统</a:t>
            </a:r>
            <a:endParaRPr lang="zh-CN" altLang="en-US" sz="24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58470" y="2616835"/>
            <a:ext cx="4846320" cy="6000750"/>
          </a:xfrm>
          <a:prstGeom prst="rect">
            <a:avLst/>
          </a:prstGeom>
          <a:noFill/>
        </p:spPr>
        <p:txBody>
          <a:bodyPr wrap="square" rtlCol="0">
            <a:spAutoFit/>
          </a:bodyPr>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集</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3G</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WLAN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于一体，并能够快速传输数据、高质量、音频、视频和图像等</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IMT-Advanced</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基于全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分组交换网络</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低速和静态传输速率达到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1Gbps,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高速移动状态下达到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100Mbps</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提供高品质的服务</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rPr>
              <a:t>Qos</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支持新一代的多媒体传输</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特点：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不支持传统的电路交换的电话业务，而是全互联网协议（</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）的通信</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通信速度快、网络频谱宽、频率效率高、高质量通话、费用便宜</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591810" y="2986405"/>
            <a:ext cx="5833745" cy="5631180"/>
          </a:xfrm>
          <a:prstGeom prst="rect">
            <a:avLst/>
          </a:prstGeom>
          <a:solidFill>
            <a:schemeClr val="bg1"/>
          </a:solidFill>
        </p:spPr>
        <p:txBody>
          <a:bodyPr wrap="square" rtlCol="0">
            <a:spAutoFit/>
          </a:bodyPr>
          <a:p>
            <a:pPr indent="720090"/>
            <a:r>
              <a:rPr lang="en-US" altLang="zh-CN" sz="2400" dirty="0">
                <a:latin typeface="微软雅黑" panose="020B0503020204020204" pitchFamily="34" charset="-122"/>
                <a:ea typeface="微软雅黑" panose="020B0503020204020204" pitchFamily="34" charset="-122"/>
              </a:rPr>
              <a:t>4G</a:t>
            </a:r>
            <a:r>
              <a:rPr lang="zh-CN" altLang="en-US" sz="2400" dirty="0">
                <a:latin typeface="微软雅黑" panose="020B0503020204020204" pitchFamily="34" charset="-122"/>
                <a:ea typeface="微软雅黑" panose="020B0503020204020204" pitchFamily="34" charset="-122"/>
              </a:rPr>
              <a:t>技术包括</a:t>
            </a:r>
            <a:r>
              <a:rPr lang="en-US" altLang="zh-CN" sz="2400" dirty="0">
                <a:latin typeface="微软雅黑" panose="020B0503020204020204" pitchFamily="34" charset="-122"/>
                <a:ea typeface="微软雅黑" panose="020B0503020204020204" pitchFamily="34" charset="-122"/>
              </a:rPr>
              <a:t>LTE-TDD</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LTE-FDD</a:t>
            </a:r>
            <a:r>
              <a:rPr lang="zh-CN" altLang="en-US" sz="2400" dirty="0">
                <a:latin typeface="微软雅黑" panose="020B0503020204020204" pitchFamily="34" charset="-122"/>
                <a:ea typeface="微软雅黑" panose="020B0503020204020204" pitchFamily="34" charset="-122"/>
              </a:rPr>
              <a:t>两种制式。严格来讲，</a:t>
            </a:r>
            <a:r>
              <a:rPr lang="en-US" altLang="zh-CN" sz="2400" dirty="0">
                <a:latin typeface="微软雅黑" panose="020B0503020204020204" pitchFamily="34" charset="-122"/>
                <a:ea typeface="微软雅黑" panose="020B0503020204020204" pitchFamily="34" charset="-122"/>
              </a:rPr>
              <a:t>LTE</a:t>
            </a:r>
            <a:r>
              <a:rPr lang="zh-CN" altLang="en-US" sz="2400" dirty="0">
                <a:latin typeface="微软雅黑" panose="020B0503020204020204" pitchFamily="34" charset="-122"/>
                <a:ea typeface="微软雅黑" panose="020B0503020204020204" pitchFamily="34" charset="-122"/>
              </a:rPr>
              <a:t>只是</a:t>
            </a:r>
            <a:r>
              <a:rPr lang="en-US" altLang="zh-CN" sz="2400" dirty="0">
                <a:latin typeface="微软雅黑" panose="020B0503020204020204" pitchFamily="34" charset="-122"/>
                <a:ea typeface="微软雅黑" panose="020B0503020204020204" pitchFamily="34" charset="-122"/>
              </a:rPr>
              <a:t>3.9G</a:t>
            </a:r>
            <a:r>
              <a:rPr lang="zh-CN" altLang="en-US" sz="2400" dirty="0">
                <a:latin typeface="微软雅黑" panose="020B0503020204020204" pitchFamily="34" charset="-122"/>
                <a:ea typeface="微软雅黑" panose="020B0503020204020204" pitchFamily="34" charset="-122"/>
              </a:rPr>
              <a:t>，尽管被宣传为</a:t>
            </a:r>
            <a:r>
              <a:rPr lang="en-US" altLang="zh-CN" sz="2400" dirty="0">
                <a:latin typeface="微软雅黑" panose="020B0503020204020204" pitchFamily="34" charset="-122"/>
                <a:ea typeface="微软雅黑" panose="020B0503020204020204" pitchFamily="34" charset="-122"/>
              </a:rPr>
              <a:t>4G</a:t>
            </a:r>
            <a:r>
              <a:rPr lang="zh-CN" altLang="en-US" sz="2400" dirty="0">
                <a:latin typeface="微软雅黑" panose="020B0503020204020204" pitchFamily="34" charset="-122"/>
                <a:ea typeface="微软雅黑" panose="020B0503020204020204" pitchFamily="34" charset="-122"/>
              </a:rPr>
              <a:t>无线标准，但它其实并未被</a:t>
            </a:r>
            <a:r>
              <a:rPr lang="en-US" altLang="zh-CN" sz="2400" dirty="0">
                <a:latin typeface="微软雅黑" panose="020B0503020204020204" pitchFamily="34" charset="-122"/>
                <a:ea typeface="微软雅黑" panose="020B0503020204020204" pitchFamily="34" charset="-122"/>
              </a:rPr>
              <a:t>3GPP</a:t>
            </a:r>
            <a:r>
              <a:rPr lang="zh-CN" altLang="en-US" sz="2400" dirty="0">
                <a:latin typeface="微软雅黑" panose="020B0503020204020204" pitchFamily="34" charset="-122"/>
                <a:ea typeface="微软雅黑" panose="020B0503020204020204" pitchFamily="34" charset="-122"/>
              </a:rPr>
              <a:t>认可为</a:t>
            </a:r>
            <a:r>
              <a:rPr lang="en-US" altLang="zh-CN" sz="2400" dirty="0">
                <a:latin typeface="微软雅黑" panose="020B0503020204020204" pitchFamily="34" charset="-122"/>
                <a:ea typeface="微软雅黑" panose="020B0503020204020204" pitchFamily="34" charset="-122"/>
              </a:rPr>
              <a:t>ITU</a:t>
            </a:r>
            <a:r>
              <a:rPr lang="zh-CN" altLang="en-US" sz="2400" dirty="0">
                <a:latin typeface="微软雅黑" panose="020B0503020204020204" pitchFamily="34" charset="-122"/>
                <a:ea typeface="微软雅黑" panose="020B0503020204020204" pitchFamily="34" charset="-122"/>
              </a:rPr>
              <a:t>描述的下一代无线通信标准，因此其还未达到</a:t>
            </a:r>
            <a:r>
              <a:rPr lang="en-US" altLang="zh-CN" sz="2400" dirty="0">
                <a:latin typeface="微软雅黑" panose="020B0503020204020204" pitchFamily="34" charset="-122"/>
                <a:ea typeface="微软雅黑" panose="020B0503020204020204" pitchFamily="34" charset="-122"/>
              </a:rPr>
              <a:t>4G</a:t>
            </a:r>
            <a:r>
              <a:rPr lang="zh-CN" altLang="en-US" sz="2400" dirty="0">
                <a:latin typeface="微软雅黑" panose="020B0503020204020204" pitchFamily="34" charset="-122"/>
                <a:ea typeface="微软雅黑" panose="020B0503020204020204" pitchFamily="34" charset="-122"/>
              </a:rPr>
              <a:t>的标准。只有升级版的</a:t>
            </a:r>
            <a:r>
              <a:rPr lang="en-US" altLang="zh-CN" sz="2400" dirty="0">
                <a:latin typeface="微软雅黑" panose="020B0503020204020204" pitchFamily="34" charset="-122"/>
                <a:ea typeface="微软雅黑" panose="020B0503020204020204" pitchFamily="34" charset="-122"/>
              </a:rPr>
              <a:t>LTE-Advanced</a:t>
            </a:r>
            <a:r>
              <a:rPr lang="zh-CN" altLang="en-US" sz="2400" dirty="0">
                <a:latin typeface="微软雅黑" panose="020B0503020204020204" pitchFamily="34" charset="-122"/>
                <a:ea typeface="微软雅黑" panose="020B0503020204020204" pitchFamily="34" charset="-122"/>
              </a:rPr>
              <a:t>才满足</a:t>
            </a:r>
            <a:r>
              <a:rPr lang="en-US" altLang="zh-CN" sz="2400" dirty="0">
                <a:latin typeface="微软雅黑" panose="020B0503020204020204" pitchFamily="34" charset="-122"/>
                <a:ea typeface="微软雅黑" panose="020B0503020204020204" pitchFamily="34" charset="-122"/>
              </a:rPr>
              <a:t>ITU</a:t>
            </a:r>
            <a:r>
              <a:rPr lang="zh-CN" altLang="en-US" sz="2400" dirty="0">
                <a:latin typeface="微软雅黑" panose="020B0503020204020204" pitchFamily="34" charset="-122"/>
                <a:ea typeface="微软雅黑" panose="020B0503020204020204" pitchFamily="34" charset="-122"/>
              </a:rPr>
              <a:t>对</a:t>
            </a:r>
            <a:r>
              <a:rPr lang="en-US" altLang="zh-CN" sz="2400" dirty="0">
                <a:latin typeface="微软雅黑" panose="020B0503020204020204" pitchFamily="34" charset="-122"/>
                <a:ea typeface="微软雅黑" panose="020B0503020204020204" pitchFamily="34" charset="-122"/>
              </a:rPr>
              <a:t>4G</a:t>
            </a:r>
            <a:r>
              <a:rPr lang="zh-CN" altLang="en-US" sz="2400" dirty="0">
                <a:latin typeface="微软雅黑" panose="020B0503020204020204" pitchFamily="34" charset="-122"/>
                <a:ea typeface="微软雅黑" panose="020B0503020204020204" pitchFamily="34" charset="-122"/>
              </a:rPr>
              <a:t>的要求。</a:t>
            </a:r>
            <a:endParaRPr lang="zh-CN" altLang="en-US" sz="2400" dirty="0">
              <a:latin typeface="微软雅黑" panose="020B0503020204020204" pitchFamily="34" charset="-122"/>
              <a:ea typeface="微软雅黑" panose="020B0503020204020204" pitchFamily="34" charset="-122"/>
            </a:endParaRPr>
          </a:p>
          <a:p>
            <a:pPr indent="720090"/>
            <a:r>
              <a:rPr lang="en-US" altLang="zh-CN" sz="2400" dirty="0">
                <a:latin typeface="微软雅黑" panose="020B0503020204020204" pitchFamily="34" charset="-122"/>
                <a:ea typeface="微软雅黑" panose="020B0503020204020204" pitchFamily="34" charset="-122"/>
              </a:rPr>
              <a:t>4G</a:t>
            </a:r>
            <a:r>
              <a:rPr lang="zh-CN" altLang="en-US" sz="2400" dirty="0">
                <a:latin typeface="微软雅黑" panose="020B0503020204020204" pitchFamily="34" charset="-122"/>
                <a:ea typeface="微软雅黑" panose="020B0503020204020204" pitchFamily="34" charset="-122"/>
              </a:rPr>
              <a:t>网络从</a:t>
            </a:r>
            <a:r>
              <a:rPr lang="en-US" altLang="zh-CN" sz="2400" dirty="0">
                <a:latin typeface="微软雅黑" panose="020B0503020204020204" pitchFamily="34" charset="-122"/>
                <a:ea typeface="微软雅黑" panose="020B0503020204020204" pitchFamily="34" charset="-122"/>
              </a:rPr>
              <a:t>2012</a:t>
            </a:r>
            <a:r>
              <a:rPr lang="zh-CN" altLang="en-US" sz="2400" dirty="0">
                <a:latin typeface="微软雅黑" panose="020B0503020204020204" pitchFamily="34" charset="-122"/>
                <a:ea typeface="微软雅黑" panose="020B0503020204020204" pitchFamily="34" charset="-122"/>
              </a:rPr>
              <a:t>年左右在世界范围内开始大规模建设，很快在世界范围内得到了普及。在我国，三大运营商从</a:t>
            </a:r>
            <a:r>
              <a:rPr lang="en-US" altLang="zh-CN" sz="2400" dirty="0">
                <a:latin typeface="微软雅黑" panose="020B0503020204020204" pitchFamily="34" charset="-122"/>
                <a:ea typeface="微软雅黑" panose="020B0503020204020204" pitchFamily="34" charset="-122"/>
              </a:rPr>
              <a:t>2013</a:t>
            </a:r>
            <a:r>
              <a:rPr lang="zh-CN" altLang="en-US" sz="2400" dirty="0">
                <a:latin typeface="微软雅黑" panose="020B0503020204020204" pitchFamily="34" charset="-122"/>
                <a:ea typeface="微软雅黑" panose="020B0503020204020204" pitchFamily="34" charset="-122"/>
              </a:rPr>
              <a:t>年开始建设，很快建成了覆盖全国的</a:t>
            </a:r>
            <a:r>
              <a:rPr lang="en-US" altLang="zh-CN" sz="2400" dirty="0">
                <a:latin typeface="微软雅黑" panose="020B0503020204020204" pitchFamily="34" charset="-122"/>
                <a:ea typeface="微软雅黑" panose="020B0503020204020204" pitchFamily="34" charset="-122"/>
              </a:rPr>
              <a:t>4G</a:t>
            </a:r>
            <a:r>
              <a:rPr lang="zh-CN" altLang="en-US" sz="2400" dirty="0">
                <a:latin typeface="微软雅黑" panose="020B0503020204020204" pitchFamily="34" charset="-122"/>
                <a:ea typeface="微软雅黑" panose="020B0503020204020204" pitchFamily="34" charset="-122"/>
              </a:rPr>
              <a:t>网络。随着</a:t>
            </a:r>
            <a:r>
              <a:rPr lang="en-US" altLang="zh-CN" sz="2400" dirty="0">
                <a:latin typeface="微软雅黑" panose="020B0503020204020204" pitchFamily="34" charset="-122"/>
                <a:ea typeface="微软雅黑" panose="020B0503020204020204" pitchFamily="34" charset="-122"/>
              </a:rPr>
              <a:t>4G</a:t>
            </a:r>
            <a:r>
              <a:rPr lang="zh-CN" altLang="en-US" sz="2400" dirty="0">
                <a:latin typeface="微软雅黑" panose="020B0503020204020204" pitchFamily="34" charset="-122"/>
                <a:ea typeface="微软雅黑" panose="020B0503020204020204" pitchFamily="34" charset="-122"/>
              </a:rPr>
              <a:t>网络的完善，高速移动上网真正成为可能，各种业务如移动支付、移动社交、视频直播、手机游戏等迅速涌现并成为人们生活中不可或缺的部分。</a:t>
            </a:r>
            <a:endParaRPr lang="zh-CN" altLang="en-US" sz="2400" dirty="0">
              <a:latin typeface="微软雅黑" panose="020B0503020204020204" pitchFamily="34" charset="-122"/>
              <a:ea typeface="微软雅黑" panose="020B0503020204020204" pitchFamily="34" charset="-122"/>
            </a:endParaRPr>
          </a:p>
        </p:txBody>
      </p:sp>
      <p:pic>
        <p:nvPicPr>
          <p:cNvPr id="4099"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19875" t="12201" r="27048" b="17240"/>
          <a:stretch>
            <a:fillRect/>
          </a:stretch>
        </p:blipFill>
        <p:spPr bwMode="auto">
          <a:xfrm>
            <a:off x="12689205" y="1905000"/>
            <a:ext cx="4549140" cy="344233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5" y="3700780"/>
            <a:ext cx="10692130" cy="59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移动通信网络的演进</a:t>
            </a:r>
            <a:endParaRPr lang="zh-CN" altLang="en-US" dirty="0"/>
          </a:p>
        </p:txBody>
      </p:sp>
      <p:sp>
        <p:nvSpPr>
          <p:cNvPr id="3" name="文本框 2"/>
          <p:cNvSpPr txBox="1"/>
          <p:nvPr/>
        </p:nvSpPr>
        <p:spPr>
          <a:xfrm>
            <a:off x="5254625" y="1259840"/>
            <a:ext cx="7167880" cy="645160"/>
          </a:xfrm>
          <a:prstGeom prst="rect">
            <a:avLst/>
          </a:prstGeom>
          <a:noFill/>
        </p:spPr>
        <p:txBody>
          <a:bodyPr wrap="square" rtlCol="0" anchor="t">
            <a:spAutoFit/>
            <a:scene3d>
              <a:camera prst="orthographicFront"/>
              <a:lightRig rig="threePt" dir="t"/>
            </a:scene3d>
          </a:bodyPr>
          <a:p>
            <a:pPr algn="ctr">
              <a:buClrTx/>
              <a:buSzTx/>
              <a:buFontTx/>
            </a:pPr>
            <a:r>
              <a:rPr lang="en-US" altLang="zh-CN"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5</a:t>
            </a:r>
            <a:r>
              <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G</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 name="矩形: 圆角 7"/>
          <p:cNvSpPr/>
          <p:nvPr/>
        </p:nvSpPr>
        <p:spPr>
          <a:xfrm>
            <a:off x="7525672" y="2117618"/>
            <a:ext cx="3240360" cy="499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latin typeface="微软雅黑" panose="020B0503020204020204" pitchFamily="34" charset="-122"/>
                <a:ea typeface="微软雅黑" panose="020B0503020204020204" pitchFamily="34" charset="-122"/>
              </a:rPr>
              <a:t>第五代移动通信系统</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61975" y="2616835"/>
            <a:ext cx="4692650" cy="5631180"/>
          </a:xfrm>
          <a:prstGeom prst="rect">
            <a:avLst/>
          </a:prstGeom>
          <a:noFill/>
        </p:spPr>
        <p:txBody>
          <a:bodyPr wrap="square" rtlCol="0">
            <a:spAutoFit/>
          </a:bodyPr>
          <a:p>
            <a:r>
              <a:rPr lang="zh-CN" altLang="en-US" sz="2400" dirty="0">
                <a:latin typeface="微软雅黑" panose="020B0503020204020204" pitchFamily="34" charset="-122"/>
                <a:ea typeface="微软雅黑" panose="020B0503020204020204" pitchFamily="34" charset="-122"/>
              </a:rPr>
              <a:t>充分利用和创新现有的先进技术。</a:t>
            </a:r>
            <a:r>
              <a:rPr lang="en-US" altLang="zh-CN" sz="2400" dirty="0">
                <a:latin typeface="微软雅黑" panose="020B0503020204020204" pitchFamily="34" charset="-122"/>
                <a:ea typeface="微软雅黑" panose="020B0503020204020204" pitchFamily="34" charset="-122"/>
              </a:rPr>
              <a:t>5G NR</a:t>
            </a:r>
            <a:r>
              <a:rPr lang="zh-CN" altLang="en-US" sz="2400" dirty="0">
                <a:latin typeface="微软雅黑" panose="020B0503020204020204" pitchFamily="34" charset="-122"/>
                <a:ea typeface="微软雅黑" panose="020B0503020204020204" pitchFamily="34" charset="-122"/>
              </a:rPr>
              <a:t>包括基于</a:t>
            </a:r>
            <a:r>
              <a:rPr lang="en-US" altLang="zh-CN" sz="2400" dirty="0">
                <a:latin typeface="微软雅黑" panose="020B0503020204020204" pitchFamily="34" charset="-122"/>
                <a:ea typeface="微软雅黑" panose="020B0503020204020204" pitchFamily="34" charset="-122"/>
              </a:rPr>
              <a:t>OFDM</a:t>
            </a:r>
            <a:r>
              <a:rPr lang="zh-CN" altLang="en-US" sz="2400" dirty="0">
                <a:latin typeface="微软雅黑" panose="020B0503020204020204" pitchFamily="34" charset="-122"/>
                <a:ea typeface="微软雅黑" panose="020B0503020204020204" pitchFamily="34" charset="-122"/>
              </a:rPr>
              <a:t>优化的波形和多址接入、非正交波形和多址接入技术、大规模多输入多输出技术、同时同频全双工技术、毫米波技术、异构组网技术、软件定义网络、网络功能虚拟化技术、边缘计算技术</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三大应用场景</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增强移动带宽</a:t>
            </a:r>
            <a:r>
              <a:rPr lang="en-US" altLang="zh-CN" sz="2400" dirty="0">
                <a:solidFill>
                  <a:schemeClr val="tx1"/>
                </a:solidFill>
                <a:latin typeface="微软雅黑" panose="020B0503020204020204" pitchFamily="34" charset="-122"/>
                <a:ea typeface="微软雅黑" panose="020B0503020204020204" pitchFamily="34" charset="-122"/>
              </a:rPr>
              <a:t>(</a:t>
            </a:r>
            <a:r>
              <a:rPr lang="en-US" altLang="zh-CN" sz="2400" dirty="0" err="1">
                <a:solidFill>
                  <a:schemeClr val="tx1"/>
                </a:solidFill>
                <a:latin typeface="微软雅黑" panose="020B0503020204020204" pitchFamily="34" charset="-122"/>
                <a:ea typeface="微软雅黑" panose="020B0503020204020204" pitchFamily="34" charset="-122"/>
              </a:rPr>
              <a:t>eMBB</a:t>
            </a:r>
            <a:r>
              <a:rPr lang="en-US" altLang="zh-CN" sz="2400" dirty="0">
                <a:solidFill>
                  <a:schemeClr val="tx1"/>
                </a:solidFill>
                <a:latin typeface="微软雅黑" panose="020B0503020204020204" pitchFamily="34" charset="-122"/>
                <a:ea typeface="微软雅黑" panose="020B0503020204020204" pitchFamily="34" charset="-122"/>
              </a:rPr>
              <a:t>) </a:t>
            </a: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algn="l">
              <a:buClrTx/>
              <a:buSzTx/>
              <a:buFont typeface="+mj-lt"/>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海量连接</a:t>
            </a:r>
            <a:r>
              <a:rPr lang="en-US" altLang="zh-CN" sz="2400" dirty="0">
                <a:solidFill>
                  <a:schemeClr val="tx1"/>
                </a:solidFill>
                <a:latin typeface="微软雅黑" panose="020B0503020204020204" pitchFamily="34" charset="-122"/>
                <a:ea typeface="微软雅黑" panose="020B0503020204020204" pitchFamily="34" charset="-122"/>
              </a:rPr>
              <a:t>(</a:t>
            </a:r>
            <a:r>
              <a:rPr lang="en-US" altLang="zh-CN" sz="2400" dirty="0" err="1">
                <a:solidFill>
                  <a:schemeClr val="tx1"/>
                </a:solidFill>
                <a:latin typeface="微软雅黑" panose="020B0503020204020204" pitchFamily="34" charset="-122"/>
                <a:ea typeface="微软雅黑" panose="020B0503020204020204" pitchFamily="34" charset="-122"/>
              </a:rPr>
              <a:t>mMTC</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海量机器类通信业务、物联网</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高可靠低时延</a:t>
            </a:r>
            <a:r>
              <a:rPr lang="en-US" altLang="zh-CN" sz="2400" dirty="0">
                <a:solidFill>
                  <a:schemeClr val="tx1"/>
                </a:solidFill>
                <a:latin typeface="微软雅黑" panose="020B0503020204020204" pitchFamily="34" charset="-122"/>
                <a:ea typeface="微软雅黑" panose="020B0503020204020204" pitchFamily="34" charset="-122"/>
              </a:rPr>
              <a:t>(</a:t>
            </a:r>
            <a:r>
              <a:rPr lang="en-US" altLang="zh-CN" sz="2400" dirty="0" err="1">
                <a:solidFill>
                  <a:schemeClr val="tx1"/>
                </a:solidFill>
                <a:latin typeface="微软雅黑" panose="020B0503020204020204" pitchFamily="34" charset="-122"/>
                <a:ea typeface="微软雅黑" panose="020B0503020204020204" pitchFamily="34" charset="-122"/>
              </a:rPr>
              <a:t>uRLLC</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：智慧工厂、车联网</a:t>
            </a:r>
            <a:endParaRPr lang="en-US" altLang="zh-CN" sz="2400" dirty="0">
              <a:solidFill>
                <a:schemeClr val="tx1"/>
              </a:solidFill>
              <a:latin typeface="微软雅黑" panose="020B0503020204020204" pitchFamily="34" charset="-122"/>
              <a:ea typeface="微软雅黑" panose="020B0503020204020204" pitchFamily="34" charset="-122"/>
            </a:endParaRPr>
          </a:p>
        </p:txBody>
      </p:sp>
      <p:pic>
        <p:nvPicPr>
          <p:cNvPr id="2560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99735" y="3569335"/>
            <a:ext cx="6248400" cy="463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22505" y="3214370"/>
            <a:ext cx="5334000" cy="503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移动通信网络的演进</a:t>
            </a:r>
            <a:endParaRPr lang="en-US" altLang="zh-CN" dirty="0"/>
          </a:p>
        </p:txBody>
      </p:sp>
      <p:pic>
        <p:nvPicPr>
          <p:cNvPr id="2" name="图片 1" descr="641 (3)"/>
          <p:cNvPicPr>
            <a:picLocks noChangeAspect="1"/>
          </p:cNvPicPr>
          <p:nvPr/>
        </p:nvPicPr>
        <p:blipFill>
          <a:blip r:embed="rId1"/>
          <a:stretch>
            <a:fillRect/>
          </a:stretch>
        </p:blipFill>
        <p:spPr>
          <a:xfrm>
            <a:off x="2130425" y="1497965"/>
            <a:ext cx="14133830" cy="73990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4478" y="1688703"/>
            <a:ext cx="9811950" cy="513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331" y="4257340"/>
            <a:ext cx="9154573" cy="502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无线城域网简介</a:t>
            </a:r>
            <a:endParaRPr lang="en-US" altLang="zh-CN" dirty="0"/>
          </a:p>
        </p:txBody>
      </p:sp>
      <p:sp>
        <p:nvSpPr>
          <p:cNvPr id="3" name="Rectangle 3"/>
          <p:cNvSpPr>
            <a:spLocks noGrp="1" noChangeArrowheads="1"/>
          </p:cNvSpPr>
          <p:nvPr>
            <p:ph type="body" idx="4294967295"/>
          </p:nvPr>
        </p:nvSpPr>
        <p:spPr>
          <a:xfrm>
            <a:off x="1224707" y="1832719"/>
            <a:ext cx="15169108" cy="5993159"/>
          </a:xfrm>
          <a:prstGeom prst="rect">
            <a:avLst/>
          </a:prstGeom>
        </p:spPr>
        <p:txBody>
          <a:bodyPr/>
          <a:lstStyle/>
          <a:p>
            <a:pPr eaLnBrk="1" hangingPunct="1">
              <a:lnSpc>
                <a:spcPct val="150000"/>
              </a:lnSpc>
            </a:pPr>
            <a:r>
              <a:rPr lang="en-US" altLang="zh-CN" sz="3600" b="1" dirty="0">
                <a:solidFill>
                  <a:schemeClr val="tx1">
                    <a:lumMod val="75000"/>
                    <a:lumOff val="25000"/>
                  </a:schemeClr>
                </a:solidFill>
                <a:latin typeface="+mj-ea"/>
                <a:ea typeface="+mj-ea"/>
              </a:rPr>
              <a:t>802.16</a:t>
            </a:r>
            <a:r>
              <a:rPr lang="zh-CN" altLang="en-US" sz="3600" b="1" dirty="0">
                <a:solidFill>
                  <a:schemeClr val="tx1">
                    <a:lumMod val="75000"/>
                    <a:lumOff val="25000"/>
                  </a:schemeClr>
                </a:solidFill>
                <a:latin typeface="+mj-ea"/>
                <a:ea typeface="+mj-ea"/>
              </a:rPr>
              <a:t>协议族</a:t>
            </a:r>
            <a:endParaRPr lang="zh-CN" altLang="en-US" sz="3600" b="1" dirty="0">
              <a:solidFill>
                <a:schemeClr val="tx1">
                  <a:lumMod val="75000"/>
                  <a:lumOff val="25000"/>
                </a:schemeClr>
              </a:solidFill>
              <a:latin typeface="+mj-ea"/>
              <a:ea typeface="+mj-ea"/>
            </a:endParaRPr>
          </a:p>
          <a:p>
            <a:pPr lvl="1" eaLnBrk="1" hangingPunct="1">
              <a:lnSpc>
                <a:spcPct val="150000"/>
              </a:lnSpc>
            </a:pPr>
            <a:r>
              <a:rPr lang="en-US" altLang="zh-CN" sz="3200" dirty="0">
                <a:solidFill>
                  <a:schemeClr val="tx1">
                    <a:lumMod val="65000"/>
                    <a:lumOff val="35000"/>
                  </a:schemeClr>
                </a:solidFill>
                <a:latin typeface="+mj-ea"/>
                <a:ea typeface="+mj-ea"/>
              </a:rPr>
              <a:t>802.16</a:t>
            </a:r>
            <a:r>
              <a:rPr lang="zh-CN" altLang="en-US" sz="3200" dirty="0">
                <a:solidFill>
                  <a:schemeClr val="tx1">
                    <a:lumMod val="65000"/>
                    <a:lumOff val="35000"/>
                  </a:schemeClr>
                </a:solidFill>
                <a:latin typeface="+mj-ea"/>
                <a:ea typeface="+mj-ea"/>
              </a:rPr>
              <a:t>工作组 </a:t>
            </a:r>
            <a:r>
              <a:rPr lang="en-US" altLang="zh-CN" sz="3200" dirty="0">
                <a:solidFill>
                  <a:schemeClr val="tx1">
                    <a:lumMod val="65000"/>
                    <a:lumOff val="35000"/>
                  </a:schemeClr>
                </a:solidFill>
                <a:latin typeface="+mj-ea"/>
                <a:ea typeface="+mj-ea"/>
              </a:rPr>
              <a:t>1999</a:t>
            </a:r>
            <a:r>
              <a:rPr lang="zh-CN" altLang="en-US" sz="3200" dirty="0">
                <a:solidFill>
                  <a:schemeClr val="tx1">
                    <a:lumMod val="65000"/>
                    <a:lumOff val="35000"/>
                  </a:schemeClr>
                </a:solidFill>
                <a:latin typeface="+mj-ea"/>
                <a:ea typeface="+mj-ea"/>
              </a:rPr>
              <a:t>年成立</a:t>
            </a:r>
            <a:endParaRPr lang="zh-CN" altLang="en-US" sz="3200" dirty="0">
              <a:solidFill>
                <a:schemeClr val="tx1">
                  <a:lumMod val="65000"/>
                  <a:lumOff val="35000"/>
                </a:schemeClr>
              </a:solidFill>
              <a:latin typeface="+mj-ea"/>
              <a:ea typeface="+mj-ea"/>
            </a:endParaRPr>
          </a:p>
          <a:p>
            <a:pPr lvl="1" algn="l" eaLnBrk="1" hangingPunct="1">
              <a:lnSpc>
                <a:spcPct val="150000"/>
              </a:lnSpc>
            </a:pPr>
            <a:r>
              <a:rPr lang="en-US" altLang="zh-CN" sz="3200" dirty="0">
                <a:solidFill>
                  <a:schemeClr val="tx1">
                    <a:lumMod val="65000"/>
                    <a:lumOff val="35000"/>
                  </a:schemeClr>
                </a:solidFill>
                <a:latin typeface="+mj-ea"/>
                <a:ea typeface="+mj-ea"/>
                <a:sym typeface="+mn-ea"/>
              </a:rPr>
              <a:t>欧洲的ETSI，主要负责</a:t>
            </a:r>
            <a:r>
              <a:rPr lang="en-US" altLang="zh-CN" sz="3200" dirty="0" err="1">
                <a:solidFill>
                  <a:schemeClr val="tx1">
                    <a:lumMod val="65000"/>
                    <a:lumOff val="35000"/>
                  </a:schemeClr>
                </a:solidFill>
                <a:latin typeface="+mj-ea"/>
                <a:ea typeface="+mj-ea"/>
                <a:sym typeface="+mn-ea"/>
              </a:rPr>
              <a:t>HiperMAN</a:t>
            </a:r>
            <a:endParaRPr lang="en-US" altLang="zh-CN" sz="3200" dirty="0">
              <a:solidFill>
                <a:schemeClr val="tx1">
                  <a:lumMod val="65000"/>
                  <a:lumOff val="35000"/>
                </a:schemeClr>
              </a:solidFill>
              <a:latin typeface="+mj-ea"/>
              <a:ea typeface="+mj-ea"/>
            </a:endParaRPr>
          </a:p>
          <a:p>
            <a:pPr lvl="2" eaLnBrk="1" hangingPunct="1">
              <a:buFont typeface="Wingdings" panose="05000000000000000000" pitchFamily="2" charset="2"/>
              <a:buNone/>
            </a:pPr>
            <a:endParaRPr lang="zh-CN" altLang="en-US" sz="2800" dirty="0">
              <a:solidFill>
                <a:schemeClr val="tx1">
                  <a:lumMod val="65000"/>
                  <a:lumOff val="35000"/>
                </a:schemeClr>
              </a:solidFill>
              <a:latin typeface="+mj-ea"/>
              <a:ea typeface="+mj-ea"/>
            </a:endParaRPr>
          </a:p>
          <a:p>
            <a:pPr eaLnBrk="1" hangingPunct="1">
              <a:lnSpc>
                <a:spcPct val="150000"/>
              </a:lnSpc>
            </a:pPr>
            <a:r>
              <a:rPr lang="en-US" altLang="zh-CN" sz="3600" b="1" dirty="0">
                <a:solidFill>
                  <a:schemeClr val="tx1">
                    <a:lumMod val="75000"/>
                    <a:lumOff val="25000"/>
                  </a:schemeClr>
                </a:solidFill>
                <a:latin typeface="+mj-ea"/>
                <a:ea typeface="+mj-ea"/>
              </a:rPr>
              <a:t>WiMAX</a:t>
            </a:r>
            <a:r>
              <a:rPr lang="zh-CN" altLang="en-US" sz="3600" b="1" dirty="0">
                <a:solidFill>
                  <a:schemeClr val="tx1">
                    <a:lumMod val="75000"/>
                    <a:lumOff val="25000"/>
                  </a:schemeClr>
                </a:solidFill>
                <a:latin typeface="+mj-ea"/>
                <a:ea typeface="+mj-ea"/>
              </a:rPr>
              <a:t>（</a:t>
            </a:r>
            <a:r>
              <a:rPr lang="en-US" altLang="zh-CN" sz="3600" b="1" dirty="0">
                <a:solidFill>
                  <a:schemeClr val="tx1">
                    <a:lumMod val="75000"/>
                    <a:lumOff val="25000"/>
                  </a:schemeClr>
                </a:solidFill>
                <a:latin typeface="+mj-ea"/>
                <a:ea typeface="+mj-ea"/>
              </a:rPr>
              <a:t>World interoperability for Microwave Access</a:t>
            </a:r>
            <a:r>
              <a:rPr lang="zh-CN" altLang="en-US" sz="3600" b="1" dirty="0">
                <a:solidFill>
                  <a:schemeClr val="tx1">
                    <a:lumMod val="75000"/>
                    <a:lumOff val="25000"/>
                  </a:schemeClr>
                </a:solidFill>
                <a:latin typeface="+mj-ea"/>
                <a:ea typeface="+mj-ea"/>
              </a:rPr>
              <a:t>）论坛（全球微波互联接入）</a:t>
            </a:r>
            <a:endParaRPr lang="zh-CN" altLang="en-US" sz="3600" b="1" dirty="0">
              <a:solidFill>
                <a:schemeClr val="tx1">
                  <a:lumMod val="75000"/>
                  <a:lumOff val="2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推广</a:t>
            </a:r>
            <a:r>
              <a:rPr lang="en-US" altLang="zh-CN" sz="3200" dirty="0">
                <a:solidFill>
                  <a:schemeClr val="tx1">
                    <a:lumMod val="65000"/>
                    <a:lumOff val="35000"/>
                  </a:schemeClr>
                </a:solidFill>
                <a:latin typeface="+mj-ea"/>
                <a:ea typeface="+mj-ea"/>
              </a:rPr>
              <a:t>802.16</a:t>
            </a:r>
            <a:r>
              <a:rPr lang="zh-CN" altLang="en-US" sz="3200" dirty="0">
                <a:solidFill>
                  <a:schemeClr val="tx1">
                    <a:lumMod val="65000"/>
                    <a:lumOff val="35000"/>
                  </a:schemeClr>
                </a:solidFill>
                <a:latin typeface="+mj-ea"/>
                <a:ea typeface="+mj-ea"/>
              </a:rPr>
              <a:t>协议</a:t>
            </a:r>
            <a:endParaRPr lang="zh-CN" altLang="en-US" sz="3200" dirty="0">
              <a:solidFill>
                <a:schemeClr val="tx1">
                  <a:lumMod val="65000"/>
                  <a:lumOff val="3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形成全球统一标准（</a:t>
            </a:r>
            <a:r>
              <a:rPr lang="en-US" altLang="zh-CN" sz="3200" dirty="0">
                <a:solidFill>
                  <a:schemeClr val="tx1">
                    <a:lumMod val="65000"/>
                    <a:lumOff val="35000"/>
                  </a:schemeClr>
                </a:solidFill>
                <a:latin typeface="+mj-ea"/>
                <a:ea typeface="+mj-ea"/>
              </a:rPr>
              <a:t>802.16</a:t>
            </a:r>
            <a:r>
              <a:rPr lang="zh-CN" altLang="en-US" sz="3200" dirty="0">
                <a:solidFill>
                  <a:schemeClr val="tx1">
                    <a:lumMod val="65000"/>
                    <a:lumOff val="35000"/>
                  </a:schemeClr>
                </a:solidFill>
                <a:latin typeface="+mj-ea"/>
                <a:ea typeface="+mj-ea"/>
              </a:rPr>
              <a:t>、</a:t>
            </a:r>
            <a:r>
              <a:rPr lang="en-US" altLang="zh-CN" sz="3200" dirty="0" err="1">
                <a:solidFill>
                  <a:schemeClr val="tx1">
                    <a:lumMod val="65000"/>
                    <a:lumOff val="35000"/>
                  </a:schemeClr>
                </a:solidFill>
                <a:latin typeface="+mj-ea"/>
                <a:ea typeface="+mj-ea"/>
              </a:rPr>
              <a:t>HiperMAN</a:t>
            </a:r>
            <a:r>
              <a:rPr lang="zh-CN" altLang="en-US" sz="3200" dirty="0">
                <a:solidFill>
                  <a:schemeClr val="tx1">
                    <a:lumMod val="65000"/>
                    <a:lumOff val="35000"/>
                  </a:schemeClr>
                </a:solidFill>
                <a:latin typeface="+mj-ea"/>
                <a:ea typeface="+mj-ea"/>
              </a:rPr>
              <a:t>）</a:t>
            </a:r>
            <a:endParaRPr lang="zh-CN" altLang="en-US" sz="3200" dirty="0">
              <a:solidFill>
                <a:schemeClr val="tx1">
                  <a:lumMod val="65000"/>
                  <a:lumOff val="3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发放认证</a:t>
            </a:r>
            <a:endParaRPr lang="zh-CN" altLang="en-US" sz="3200" dirty="0">
              <a:solidFill>
                <a:schemeClr val="tx1">
                  <a:lumMod val="65000"/>
                  <a:lumOff val="3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45987" y="6225207"/>
            <a:ext cx="2664296" cy="271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上网卡</a:t>
            </a:r>
            <a:endParaRPr lang="zh-CN" altLang="en-US"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4787" y="1443931"/>
            <a:ext cx="6192687" cy="43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555" y="5179273"/>
            <a:ext cx="7514615" cy="457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5G</a:t>
            </a:r>
            <a:r>
              <a:rPr lang="zh-CN" altLang="en-US" dirty="0"/>
              <a:t>演进</a:t>
            </a:r>
            <a:endParaRPr lang="en-US" altLang="zh-CN" dirty="0"/>
          </a:p>
        </p:txBody>
      </p:sp>
      <p:pic>
        <p:nvPicPr>
          <p:cNvPr id="2" name="图片 1" descr="641 (4)"/>
          <p:cNvPicPr>
            <a:picLocks noChangeAspect="1"/>
          </p:cNvPicPr>
          <p:nvPr/>
        </p:nvPicPr>
        <p:blipFill>
          <a:blip r:embed="rId1"/>
          <a:stretch>
            <a:fillRect/>
          </a:stretch>
        </p:blipFill>
        <p:spPr>
          <a:xfrm>
            <a:off x="1736090" y="1788160"/>
            <a:ext cx="14562455" cy="68599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sym typeface="+mn-ea"/>
              </a:rPr>
              <a:t>移动通信网络的演进</a:t>
            </a:r>
            <a:endParaRPr lang="en-US" altLang="zh-CN" dirty="0"/>
          </a:p>
        </p:txBody>
      </p:sp>
      <p:pic>
        <p:nvPicPr>
          <p:cNvPr id="2" name="图片 1" descr="641 (5)"/>
          <p:cNvPicPr>
            <a:picLocks noChangeAspect="1"/>
          </p:cNvPicPr>
          <p:nvPr/>
        </p:nvPicPr>
        <p:blipFill>
          <a:blip r:embed="rId1"/>
          <a:stretch>
            <a:fillRect/>
          </a:stretch>
        </p:blipFill>
        <p:spPr>
          <a:xfrm>
            <a:off x="2152650" y="1517650"/>
            <a:ext cx="13281025" cy="75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无线广域网简介</a:t>
            </a:r>
            <a:endParaRPr lang="en-US" altLang="zh-CN" dirty="0"/>
          </a:p>
        </p:txBody>
      </p:sp>
      <p:sp>
        <p:nvSpPr>
          <p:cNvPr id="8" name="Rectangle 3"/>
          <p:cNvSpPr>
            <a:spLocks noGrp="1" noChangeArrowheads="1"/>
          </p:cNvSpPr>
          <p:nvPr>
            <p:ph type="body" idx="4294967295"/>
          </p:nvPr>
        </p:nvSpPr>
        <p:spPr>
          <a:xfrm>
            <a:off x="922020" y="1344930"/>
            <a:ext cx="16042640" cy="3066415"/>
          </a:xfrm>
          <a:prstGeom prst="rect">
            <a:avLst/>
          </a:prstGeom>
        </p:spPr>
        <p:txBody>
          <a:bodyPr/>
          <a:lstStyle/>
          <a:p>
            <a:pPr marR="0" lvl="0" algn="l" rtl="0" eaLnBrk="1" latinLnBrk="0" hangingPunct="1">
              <a:lnSpc>
                <a:spcPct val="200000"/>
              </a:lnSpc>
              <a:spcBef>
                <a:spcPct val="20000"/>
              </a:spcBef>
            </a:pPr>
            <a:r>
              <a:rPr lang="zh-CN" altLang="en-US" sz="3200" b="1" dirty="0">
                <a:solidFill>
                  <a:schemeClr val="tx1">
                    <a:lumMod val="75000"/>
                    <a:lumOff val="25000"/>
                  </a:schemeClr>
                </a:solidFill>
                <a:latin typeface="+mj-ea"/>
                <a:ea typeface="+mj-ea"/>
                <a:sym typeface="+mn-ea"/>
              </a:rPr>
              <a:t>移动通信与计算机网络通信的融合</a:t>
            </a:r>
            <a:endParaRPr lang="zh-CN" altLang="en-US" sz="3200" b="1" i="0" u="none" strike="noStrike" kern="1200" cap="none" spc="0" normalizeH="0" baseline="0" dirty="0">
              <a:solidFill>
                <a:schemeClr val="tx1">
                  <a:lumMod val="75000"/>
                  <a:lumOff val="25000"/>
                </a:schemeClr>
              </a:solidFill>
              <a:latin typeface="+mj-ea"/>
              <a:ea typeface="+mj-ea"/>
              <a:cs typeface="+mn-cs"/>
            </a:endParaRPr>
          </a:p>
          <a:p>
            <a:pPr marR="0" lvl="1" algn="l" rtl="0" eaLnBrk="1" latinLnBrk="0" hangingPunct="1">
              <a:lnSpc>
                <a:spcPct val="200000"/>
              </a:lnSpc>
              <a:spcBef>
                <a:spcPct val="20000"/>
              </a:spcBef>
            </a:pPr>
            <a:r>
              <a:rPr lang="en-US" altLang="zh-CN" sz="2800" dirty="0">
                <a:solidFill>
                  <a:schemeClr val="tx1">
                    <a:lumMod val="65000"/>
                    <a:lumOff val="35000"/>
                  </a:schemeClr>
                </a:solidFill>
                <a:latin typeface="+mj-ea"/>
                <a:ea typeface="+mj-ea"/>
                <a:sym typeface="+mn-ea"/>
              </a:rPr>
              <a:t>随着技术的发展和用户需求的引领，通信业的翘楚移动通信和以计算机技术为基础的计算机网络通信正在逐步融合。</a:t>
            </a:r>
            <a:endParaRPr lang="en-US" altLang="zh-CN" sz="2800" dirty="0">
              <a:solidFill>
                <a:schemeClr val="tx1">
                  <a:lumMod val="65000"/>
                  <a:lumOff val="35000"/>
                </a:schemeClr>
              </a:solidFill>
              <a:latin typeface="+mj-ea"/>
              <a:ea typeface="+mj-ea"/>
            </a:endParaRPr>
          </a:p>
          <a:p>
            <a:pPr eaLnBrk="1" hangingPunct="1">
              <a:lnSpc>
                <a:spcPct val="200000"/>
              </a:lnSpc>
            </a:pPr>
            <a:endParaRPr lang="en-US" altLang="zh-CN" sz="2800" dirty="0">
              <a:solidFill>
                <a:schemeClr val="tx1">
                  <a:lumMod val="65000"/>
                  <a:lumOff val="35000"/>
                </a:schemeClr>
              </a:solidFill>
              <a:latin typeface="+mj-ea"/>
              <a:ea typeface="+mj-ea"/>
            </a:endParaRPr>
          </a:p>
        </p:txBody>
      </p:sp>
      <p:graphicFrame>
        <p:nvGraphicFramePr>
          <p:cNvPr id="3" name="Object 7"/>
          <p:cNvGraphicFramePr/>
          <p:nvPr/>
        </p:nvGraphicFramePr>
        <p:xfrm>
          <a:off x="2731770" y="4411345"/>
          <a:ext cx="13288010" cy="4833620"/>
        </p:xfrm>
        <a:graphic>
          <a:graphicData uri="http://schemas.openxmlformats.org/presentationml/2006/ole">
            <mc:AlternateContent xmlns:mc="http://schemas.openxmlformats.org/markup-compatibility/2006">
              <mc:Choice xmlns:v="urn:schemas-microsoft-com:vml" Requires="v">
                <p:oleObj spid="_x0000_s3076" name="" r:id="rId1" imgW="10896600" imgH="4000500" progId="Visio.Drawing.11">
                  <p:embed/>
                </p:oleObj>
              </mc:Choice>
              <mc:Fallback>
                <p:oleObj name="" r:id="rId1" imgW="10896600" imgH="4000500" progId="Visio.Drawing.11">
                  <p:embed/>
                  <p:pic>
                    <p:nvPicPr>
                      <p:cNvPr id="0" name="图片 3075"/>
                      <p:cNvPicPr/>
                      <p:nvPr/>
                    </p:nvPicPr>
                    <p:blipFill>
                      <a:blip r:embed="rId2"/>
                      <a:stretch>
                        <a:fillRect/>
                      </a:stretch>
                    </p:blipFill>
                    <p:spPr>
                      <a:xfrm>
                        <a:off x="2731770" y="4411345"/>
                        <a:ext cx="13288010" cy="483362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蜂窝网络组成</a:t>
            </a:r>
            <a:endParaRPr lang="en-US" altLang="zh-CN"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611" y="2588121"/>
            <a:ext cx="13038680" cy="57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蜂窝网络寻呼与切换过程</a:t>
            </a:r>
            <a:endParaRPr lang="en-US" altLang="zh-CN"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8763" y="2616424"/>
            <a:ext cx="7215793" cy="60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631" y="2733437"/>
            <a:ext cx="7098780" cy="578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763" y="2707435"/>
            <a:ext cx="7098780" cy="583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0306" y="2720436"/>
            <a:ext cx="7007770" cy="581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8763" y="2700934"/>
            <a:ext cx="7046774" cy="585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1731" y="2791944"/>
            <a:ext cx="7046774" cy="566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3" presetClass="exit" presetSubtype="10" fill="hold" nodeType="withEffect">
                                  <p:stCondLst>
                                    <p:cond delay="0"/>
                                  </p:stCondLst>
                                  <p:childTnLst>
                                    <p:animEffect transition="out" filter="blinds(horizontal)">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nodeType="clickEffect">
                                  <p:stCondLst>
                                    <p:cond delay="0"/>
                                  </p:stCondLst>
                                  <p:childTnLst>
                                    <p:animEffect transition="out" filter="blinds(horizontal)">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3" presetClass="exit" presetSubtype="10" fill="hold" nodeType="withEffect">
                                  <p:stCondLst>
                                    <p:cond delay="0"/>
                                  </p:stCondLst>
                                  <p:childTnLst>
                                    <p:animEffect transition="out" filter="blinds(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linds(horizont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nodeType="clickEffect">
                                  <p:stCondLst>
                                    <p:cond delay="0"/>
                                  </p:stCondLst>
                                  <p:childTnLst>
                                    <p:animEffect transition="out" filter="blinds(horizontal)">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par>
                                <p:cTn id="54" presetID="3" presetClass="exit" presetSubtype="10" fill="hold" nodeType="withEffect">
                                  <p:stCondLst>
                                    <p:cond delay="0"/>
                                  </p:stCondLst>
                                  <p:childTnLst>
                                    <p:animEffect transition="out" filter="blinds(horizontal)">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蜂窝网络频率复用</a:t>
            </a:r>
            <a:endParaRPr lang="en-US" altLang="zh-CN" dirty="0"/>
          </a:p>
        </p:txBody>
      </p:sp>
      <p:sp>
        <p:nvSpPr>
          <p:cNvPr id="3" name="内容占位符 2"/>
          <p:cNvSpPr txBox="1"/>
          <p:nvPr/>
        </p:nvSpPr>
        <p:spPr>
          <a:xfrm>
            <a:off x="1656755" y="2120751"/>
            <a:ext cx="8229600" cy="45307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spcAft>
                <a:spcPts val="0"/>
              </a:spcAft>
            </a:pPr>
            <a:r>
              <a:rPr lang="zh-CN" altLang="en-US" sz="3200" b="1" dirty="0">
                <a:solidFill>
                  <a:schemeClr val="tx1">
                    <a:lumMod val="75000"/>
                    <a:lumOff val="25000"/>
                  </a:schemeClr>
                </a:solidFill>
                <a:latin typeface="+mj-ea"/>
                <a:ea typeface="+mj-ea"/>
              </a:rPr>
              <a:t>频率复用</a:t>
            </a:r>
            <a:endParaRPr lang="zh-CN" altLang="en-US" sz="3200" b="1" dirty="0">
              <a:solidFill>
                <a:schemeClr val="tx1">
                  <a:lumMod val="75000"/>
                  <a:lumOff val="25000"/>
                </a:schemeClr>
              </a:solidFill>
              <a:latin typeface="+mj-ea"/>
              <a:ea typeface="+mj-ea"/>
            </a:endParaRPr>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9356" y="3377640"/>
            <a:ext cx="6124103" cy="536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8210" y="2950901"/>
            <a:ext cx="5836129" cy="626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619740" cy="791329"/>
          </a:xfrm>
        </p:spPr>
        <p:txBody>
          <a:bodyPr/>
          <a:lstStyle/>
          <a:p>
            <a:r>
              <a:rPr lang="zh-CN" altLang="en-US" dirty="0"/>
              <a:t>实际环境中蜂窝网络基站覆盖情况</a:t>
            </a:r>
            <a:endParaRPr lang="en-US" altLang="zh-CN" dirty="0"/>
          </a:p>
        </p:txBody>
      </p:sp>
      <p:sp>
        <p:nvSpPr>
          <p:cNvPr id="3" name="内容占位符 2"/>
          <p:cNvSpPr txBox="1"/>
          <p:nvPr/>
        </p:nvSpPr>
        <p:spPr>
          <a:xfrm>
            <a:off x="688492" y="1472679"/>
            <a:ext cx="6944927" cy="45307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spcAft>
                <a:spcPts val="0"/>
              </a:spcAft>
            </a:pPr>
            <a:r>
              <a:rPr lang="zh-CN" altLang="en-US" sz="3200" b="1" dirty="0">
                <a:solidFill>
                  <a:schemeClr val="tx1">
                    <a:lumMod val="75000"/>
                    <a:lumOff val="25000"/>
                  </a:schemeClr>
                </a:solidFill>
                <a:latin typeface="+mj-ea"/>
                <a:ea typeface="+mj-ea"/>
              </a:rPr>
              <a:t>还需要综合考虑需覆盖区域的形状、障碍物遮挡、话务量等因素</a:t>
            </a:r>
            <a:endParaRPr lang="zh-CN" altLang="en-US" sz="3200" b="1" dirty="0">
              <a:solidFill>
                <a:schemeClr val="tx1">
                  <a:lumMod val="75000"/>
                  <a:lumOff val="25000"/>
                </a:schemeClr>
              </a:solidFill>
              <a:latin typeface="+mj-ea"/>
              <a:ea typeface="+mj-ea"/>
            </a:endParaRPr>
          </a:p>
        </p:txBody>
      </p:sp>
      <p:pic>
        <p:nvPicPr>
          <p:cNvPr id="2" name="图片 1"/>
          <p:cNvPicPr>
            <a:picLocks noChangeAspect="1"/>
          </p:cNvPicPr>
          <p:nvPr/>
        </p:nvPicPr>
        <p:blipFill>
          <a:blip r:embed="rId1"/>
          <a:stretch>
            <a:fillRect/>
          </a:stretch>
        </p:blipFill>
        <p:spPr>
          <a:xfrm>
            <a:off x="9584332" y="5670812"/>
            <a:ext cx="7798201" cy="4470630"/>
          </a:xfrm>
          <a:prstGeom prst="rect">
            <a:avLst/>
          </a:prstGeom>
        </p:spPr>
      </p:pic>
      <p:pic>
        <p:nvPicPr>
          <p:cNvPr id="7" name="图片 6"/>
          <p:cNvPicPr>
            <a:picLocks noChangeAspect="1"/>
          </p:cNvPicPr>
          <p:nvPr/>
        </p:nvPicPr>
        <p:blipFill>
          <a:blip r:embed="rId2"/>
          <a:stretch>
            <a:fillRect/>
          </a:stretch>
        </p:blipFill>
        <p:spPr>
          <a:xfrm>
            <a:off x="9584332" y="1289088"/>
            <a:ext cx="7798201" cy="4197160"/>
          </a:xfrm>
          <a:prstGeom prst="rect">
            <a:avLst/>
          </a:prstGeom>
        </p:spPr>
      </p:pic>
      <p:pic>
        <p:nvPicPr>
          <p:cNvPr id="8" name="图片 7"/>
          <p:cNvPicPr>
            <a:picLocks noChangeAspect="1"/>
          </p:cNvPicPr>
          <p:nvPr/>
        </p:nvPicPr>
        <p:blipFill>
          <a:blip r:embed="rId3"/>
          <a:stretch>
            <a:fillRect/>
          </a:stretch>
        </p:blipFill>
        <p:spPr>
          <a:xfrm>
            <a:off x="1080691" y="5670812"/>
            <a:ext cx="8166520" cy="457223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6834" y="2690291"/>
            <a:ext cx="5593705" cy="298693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蜂窝网络基站</a:t>
            </a:r>
            <a:endParaRPr lang="en-US" altLang="zh-CN"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27306" y="2608053"/>
            <a:ext cx="8018173" cy="4543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506" y="2531854"/>
            <a:ext cx="7357854" cy="605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037" y="1710385"/>
            <a:ext cx="5471225" cy="706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9683" y="2493113"/>
            <a:ext cx="6225876" cy="725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9716" y="4346305"/>
            <a:ext cx="7452185" cy="561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58031" y="1943965"/>
            <a:ext cx="5188230" cy="7513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2659" y="1893152"/>
            <a:ext cx="5023150" cy="669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6237" y="2803254"/>
            <a:ext cx="8947385" cy="4348429"/>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75130" y="1737103"/>
            <a:ext cx="7494982" cy="5163210"/>
          </a:xfrm>
          <a:prstGeom prst="rect">
            <a:avLst/>
          </a:prstGeom>
        </p:spPr>
      </p:pic>
      <p:pic>
        <p:nvPicPr>
          <p:cNvPr id="15" name="图片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65488" y="2020812"/>
            <a:ext cx="6576482" cy="76958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移动通信网与 </a:t>
            </a:r>
            <a:r>
              <a:rPr lang="en-US" altLang="zh-CN" dirty="0"/>
              <a:t>IP</a:t>
            </a:r>
            <a:r>
              <a:rPr lang="zh-CN" altLang="en-US" dirty="0"/>
              <a:t>网络的融合</a:t>
            </a:r>
            <a:endParaRPr lang="en-US" altLang="zh-CN"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49043" y="1904726"/>
            <a:ext cx="9527331" cy="736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sym typeface="+mn-ea"/>
              </a:rPr>
              <a:t>802.16</a:t>
            </a:r>
            <a:r>
              <a:rPr lang="zh-CN" altLang="en-US">
                <a:sym typeface="+mn-ea"/>
              </a:rPr>
              <a:t>协议体系</a:t>
            </a:r>
            <a:endParaRPr lang="en-US" altLang="zh-CN" dirty="0"/>
          </a:p>
        </p:txBody>
      </p:sp>
      <p:sp>
        <p:nvSpPr>
          <p:cNvPr id="3" name="Rectangle 3"/>
          <p:cNvSpPr>
            <a:spLocks noGrp="1" noChangeArrowheads="1"/>
          </p:cNvSpPr>
          <p:nvPr>
            <p:ph type="body" idx="4294967295"/>
          </p:nvPr>
        </p:nvSpPr>
        <p:spPr>
          <a:xfrm>
            <a:off x="1183640" y="1397000"/>
            <a:ext cx="15168880" cy="7735570"/>
          </a:xfrm>
          <a:prstGeom prst="rect">
            <a:avLst/>
          </a:prstGeom>
        </p:spPr>
        <p:txBody>
          <a:bodyPr/>
          <a:lstStyle/>
          <a:p>
            <a:pPr eaLnBrk="1" hangingPunct="1">
              <a:lnSpc>
                <a:spcPct val="150000"/>
              </a:lnSpc>
            </a:pPr>
            <a:r>
              <a:rPr lang="en-US" altLang="zh-CN" sz="3600" b="1" dirty="0">
                <a:solidFill>
                  <a:schemeClr val="tx1">
                    <a:lumMod val="75000"/>
                    <a:lumOff val="25000"/>
                  </a:schemeClr>
                </a:solidFill>
                <a:latin typeface="+mj-ea"/>
                <a:ea typeface="+mj-ea"/>
              </a:rPr>
              <a:t>802.16</a:t>
            </a:r>
            <a:r>
              <a:rPr lang="zh-CN" altLang="en-US" sz="3600" b="1" dirty="0">
                <a:solidFill>
                  <a:schemeClr val="tx1">
                    <a:lumMod val="75000"/>
                    <a:lumOff val="25000"/>
                  </a:schemeClr>
                </a:solidFill>
                <a:latin typeface="+mj-ea"/>
                <a:ea typeface="+mj-ea"/>
              </a:rPr>
              <a:t>协议族</a:t>
            </a:r>
            <a:endParaRPr lang="zh-CN" altLang="en-US" sz="36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sym typeface="+mn-ea"/>
              </a:rPr>
              <a:t>又称IEEE WMAN空中接口标准，是适用于2～66GHz频段的空中接口规范。系统覆盖范围可达50km，每基站的总数据速率最高可达288Mb/s，应用于城域网。</a:t>
            </a:r>
            <a:endParaRPr lang="en-US" altLang="zh-CN" sz="2800" dirty="0">
              <a:solidFill>
                <a:schemeClr val="tx1">
                  <a:lumMod val="65000"/>
                  <a:lumOff val="35000"/>
                </a:schemeClr>
              </a:solidFill>
              <a:latin typeface="+mj-ea"/>
              <a:ea typeface="+mj-ea"/>
              <a:sym typeface="+mn-ea"/>
            </a:endParaRPr>
          </a:p>
          <a:p>
            <a:pPr lvl="1" eaLnBrk="1" hangingPunct="1">
              <a:lnSpc>
                <a:spcPct val="150000"/>
              </a:lnSpc>
            </a:pPr>
            <a:r>
              <a:rPr lang="en-US" altLang="zh-CN" sz="2800" dirty="0">
                <a:solidFill>
                  <a:schemeClr val="tx1">
                    <a:lumMod val="65000"/>
                    <a:lumOff val="35000"/>
                  </a:schemeClr>
                </a:solidFill>
                <a:latin typeface="+mj-ea"/>
                <a:ea typeface="+mj-ea"/>
                <a:sym typeface="+mn-ea"/>
              </a:rPr>
              <a:t>协议栈按照两层体系结构组织，主要对网络的低层，即</a:t>
            </a:r>
            <a:r>
              <a:rPr lang="en-US" altLang="zh-CN" sz="2800" dirty="0">
                <a:solidFill>
                  <a:srgbClr val="FF0000"/>
                </a:solidFill>
                <a:latin typeface="+mj-ea"/>
                <a:ea typeface="+mj-ea"/>
                <a:sym typeface="+mn-ea"/>
              </a:rPr>
              <a:t>MAC层和物理层</a:t>
            </a:r>
            <a:r>
              <a:rPr lang="en-US" altLang="zh-CN" sz="2800" dirty="0">
                <a:solidFill>
                  <a:schemeClr val="tx1">
                    <a:lumMod val="65000"/>
                    <a:lumOff val="35000"/>
                  </a:schemeClr>
                </a:solidFill>
                <a:latin typeface="+mj-ea"/>
                <a:ea typeface="+mj-ea"/>
                <a:sym typeface="+mn-ea"/>
              </a:rPr>
              <a:t>进行了规范。</a:t>
            </a:r>
            <a:endParaRPr lang="en-US" altLang="zh-CN" sz="2800" dirty="0">
              <a:solidFill>
                <a:schemeClr val="tx1">
                  <a:lumMod val="65000"/>
                  <a:lumOff val="35000"/>
                </a:schemeClr>
              </a:solidFill>
              <a:latin typeface="+mj-ea"/>
              <a:ea typeface="+mj-ea"/>
              <a:sym typeface="+mn-ea"/>
            </a:endParaRPr>
          </a:p>
          <a:p>
            <a:pPr lvl="1" indent="-494030" algn="l" eaLnBrk="1" hangingPunct="1">
              <a:lnSpc>
                <a:spcPct val="150000"/>
              </a:lnSpc>
              <a:buChar char=""/>
            </a:pPr>
            <a:r>
              <a:rPr lang="en-US" altLang="zh-CN" sz="2800" dirty="0">
                <a:solidFill>
                  <a:schemeClr val="tx1">
                    <a:lumMod val="65000"/>
                    <a:lumOff val="35000"/>
                  </a:schemeClr>
                </a:solidFill>
                <a:latin typeface="+mj-ea"/>
                <a:ea typeface="+mj-ea"/>
                <a:sym typeface="+mn-ea"/>
              </a:rPr>
              <a:t>802.16系列协议中各协议的MAC层功能基本相同，差别主要体现在物理层上。</a:t>
            </a:r>
            <a:endParaRPr lang="en-US" altLang="zh-CN" sz="2800" dirty="0">
              <a:solidFill>
                <a:schemeClr val="tx1">
                  <a:lumMod val="65000"/>
                  <a:lumOff val="35000"/>
                </a:schemeClr>
              </a:solidFill>
              <a:latin typeface="+mj-ea"/>
              <a:ea typeface="+mj-ea"/>
              <a:sym typeface="+mn-ea"/>
            </a:endParaRPr>
          </a:p>
          <a:p>
            <a:pPr lvl="1" indent="-494030" algn="l" eaLnBrk="1" hangingPunct="1">
              <a:lnSpc>
                <a:spcPct val="150000"/>
              </a:lnSpc>
              <a:buChar char=""/>
            </a:pPr>
            <a:r>
              <a:rPr lang="en-US" altLang="zh-CN" sz="2800" dirty="0">
                <a:solidFill>
                  <a:schemeClr val="tx1">
                    <a:lumMod val="65000"/>
                    <a:lumOff val="35000"/>
                  </a:schemeClr>
                </a:solidFill>
                <a:latin typeface="+mj-ea"/>
                <a:ea typeface="+mj-ea"/>
                <a:sym typeface="+mn-ea"/>
              </a:rPr>
              <a:t>MAC层分</a:t>
            </a:r>
            <a:r>
              <a:rPr lang="en-US" altLang="zh-CN" sz="2800" dirty="0">
                <a:solidFill>
                  <a:srgbClr val="FF0000"/>
                </a:solidFill>
                <a:latin typeface="+mj-ea"/>
                <a:ea typeface="+mj-ea"/>
                <a:sym typeface="+mn-ea"/>
              </a:rPr>
              <a:t>特定服务</a:t>
            </a:r>
            <a:r>
              <a:rPr lang="en-US" altLang="zh-CN" sz="2800" dirty="0">
                <a:solidFill>
                  <a:srgbClr val="FF0000"/>
                </a:solidFill>
                <a:latin typeface="+mj-ea"/>
                <a:ea typeface="+mj-ea"/>
                <a:sym typeface="+mn-ea"/>
              </a:rPr>
              <a:t>会聚子层，公共部分子层和加密子层</a:t>
            </a:r>
            <a:r>
              <a:rPr lang="en-US" altLang="zh-CN" sz="2800" dirty="0">
                <a:solidFill>
                  <a:schemeClr val="tx1">
                    <a:lumMod val="65000"/>
                    <a:lumOff val="35000"/>
                  </a:schemeClr>
                </a:solidFill>
                <a:latin typeface="+mj-ea"/>
                <a:ea typeface="+mj-ea"/>
                <a:sym typeface="+mn-ea"/>
              </a:rPr>
              <a:t>。</a:t>
            </a:r>
            <a:endParaRPr lang="en-US" altLang="zh-CN" sz="2800" dirty="0">
              <a:solidFill>
                <a:schemeClr val="tx1">
                  <a:lumMod val="65000"/>
                  <a:lumOff val="35000"/>
                </a:schemeClr>
              </a:solidFill>
              <a:latin typeface="+mj-ea"/>
              <a:ea typeface="+mj-ea"/>
              <a:sym typeface="+mn-ea"/>
            </a:endParaRPr>
          </a:p>
          <a:p>
            <a:pPr lvl="1" indent="-494030" algn="l" eaLnBrk="1" hangingPunct="1">
              <a:lnSpc>
                <a:spcPct val="150000"/>
              </a:lnSpc>
              <a:buChar char=""/>
            </a:pPr>
            <a:r>
              <a:rPr lang="en-US" altLang="zh-CN" sz="2800" dirty="0">
                <a:solidFill>
                  <a:schemeClr val="tx1">
                    <a:lumMod val="65000"/>
                    <a:lumOff val="35000"/>
                  </a:schemeClr>
                </a:solidFill>
                <a:latin typeface="+mj-ea"/>
                <a:ea typeface="+mj-ea"/>
                <a:sym typeface="+mn-ea"/>
              </a:rPr>
              <a:t>物理层协议主要解决与</a:t>
            </a:r>
            <a:r>
              <a:rPr lang="en-US" altLang="zh-CN" sz="2800" dirty="0">
                <a:solidFill>
                  <a:srgbClr val="FF0000"/>
                </a:solidFill>
                <a:latin typeface="+mj-ea"/>
                <a:ea typeface="+mj-ea"/>
                <a:sym typeface="+mn-ea"/>
              </a:rPr>
              <a:t>工作频率、带宽、数据传输率、调制方式、纠错技术以及收发信机同步</a:t>
            </a:r>
            <a:r>
              <a:rPr lang="en-US" altLang="zh-CN" sz="2800" dirty="0">
                <a:solidFill>
                  <a:schemeClr val="tx1">
                    <a:lumMod val="65000"/>
                    <a:lumOff val="35000"/>
                  </a:schemeClr>
                </a:solidFill>
                <a:latin typeface="+mj-ea"/>
                <a:ea typeface="+mj-ea"/>
                <a:sym typeface="+mn-ea"/>
              </a:rPr>
              <a:t>有关的问题。</a:t>
            </a:r>
            <a:endParaRPr lang="en-US" altLang="zh-CN" sz="2800" dirty="0">
              <a:solidFill>
                <a:schemeClr val="tx1">
                  <a:lumMod val="65000"/>
                  <a:lumOff val="35000"/>
                </a:schemeClr>
              </a:solidFill>
              <a:latin typeface="+mj-ea"/>
              <a:ea typeface="+mj-ea"/>
              <a:sym typeface="+mn-ea"/>
            </a:endParaRPr>
          </a:p>
          <a:p>
            <a:pPr marL="786130" lvl="1" indent="0">
              <a:lnSpc>
                <a:spcPct val="120000"/>
              </a:lnSpc>
              <a:spcBef>
                <a:spcPct val="0"/>
              </a:spcBef>
              <a:buNone/>
            </a:pPr>
            <a:endParaRPr lang="zh-CN" altLang="en-US" sz="2800" dirty="0"/>
          </a:p>
          <a:p>
            <a:pPr lvl="1">
              <a:lnSpc>
                <a:spcPct val="120000"/>
              </a:lnSpc>
              <a:spcBef>
                <a:spcPct val="0"/>
              </a:spcBef>
            </a:pPr>
            <a:endParaRPr lang="zh-CN" altLang="en-US" sz="2800" dirty="0"/>
          </a:p>
          <a:p>
            <a:pPr lvl="2" eaLnBrk="1" hangingPunct="1">
              <a:lnSpc>
                <a:spcPct val="150000"/>
              </a:lnSpc>
              <a:buFont typeface="Wingdings" panose="05000000000000000000" charset="0"/>
              <a:buChar char="Ø"/>
            </a:pPr>
            <a:endParaRPr lang="en-US" altLang="zh-CN" sz="2800" dirty="0">
              <a:solidFill>
                <a:schemeClr val="tx1">
                  <a:lumMod val="65000"/>
                  <a:lumOff val="35000"/>
                </a:schemeClr>
              </a:solidFill>
              <a:latin typeface="+mj-ea"/>
              <a:ea typeface="+mj-ea"/>
            </a:endParaRPr>
          </a:p>
          <a:p>
            <a:pPr lvl="2" eaLnBrk="1" hangingPunct="1">
              <a:buFont typeface="Wingdings" panose="05000000000000000000" pitchFamily="2" charset="2"/>
              <a:buNone/>
            </a:pPr>
            <a:endParaRPr lang="zh-CN" altLang="en-US" sz="32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802.20</a:t>
            </a:r>
            <a:endParaRPr lang="en-US" altLang="zh-CN" dirty="0"/>
          </a:p>
        </p:txBody>
      </p:sp>
      <p:sp>
        <p:nvSpPr>
          <p:cNvPr id="3" name="Rectangle 3"/>
          <p:cNvSpPr>
            <a:spLocks noGrp="1" noChangeArrowheads="1"/>
          </p:cNvSpPr>
          <p:nvPr>
            <p:ph type="body" idx="4294967295"/>
          </p:nvPr>
        </p:nvSpPr>
        <p:spPr>
          <a:xfrm>
            <a:off x="1080770" y="1170940"/>
            <a:ext cx="14088745" cy="3712210"/>
          </a:xfrm>
          <a:prstGeom prst="rect">
            <a:avLst/>
          </a:prstGeom>
        </p:spPr>
        <p:txBody>
          <a:bodyPr/>
          <a:lstStyle/>
          <a:p>
            <a:pPr eaLnBrk="1" hangingPunct="1">
              <a:lnSpc>
                <a:spcPct val="150000"/>
              </a:lnSpc>
            </a:pPr>
            <a:r>
              <a:rPr lang="en-US" altLang="zh-CN" sz="3200" b="1" dirty="0">
                <a:solidFill>
                  <a:schemeClr val="tx1">
                    <a:lumMod val="75000"/>
                    <a:lumOff val="25000"/>
                  </a:schemeClr>
                </a:solidFill>
                <a:latin typeface="+mj-ea"/>
                <a:ea typeface="+mj-ea"/>
              </a:rPr>
              <a:t>802.20</a:t>
            </a:r>
            <a:r>
              <a:rPr lang="zh-CN" altLang="en-US" sz="3200" b="1" dirty="0">
                <a:solidFill>
                  <a:schemeClr val="tx1">
                    <a:lumMod val="75000"/>
                    <a:lumOff val="25000"/>
                  </a:schemeClr>
                </a:solidFill>
                <a:latin typeface="+mj-ea"/>
                <a:ea typeface="+mj-ea"/>
              </a:rPr>
              <a:t>协议族</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移动宽带无线接入（</a:t>
            </a:r>
            <a:r>
              <a:rPr lang="en-US" altLang="zh-CN" sz="2800" dirty="0">
                <a:solidFill>
                  <a:schemeClr val="tx1">
                    <a:lumMod val="65000"/>
                    <a:lumOff val="35000"/>
                  </a:schemeClr>
                </a:solidFill>
                <a:latin typeface="+mj-ea"/>
                <a:ea typeface="+mj-ea"/>
              </a:rPr>
              <a:t>Mobile Broadband Wireless Access</a:t>
            </a:r>
            <a:r>
              <a:rPr lang="zh-CN" altLang="en-US" sz="2800" dirty="0">
                <a:solidFill>
                  <a:schemeClr val="tx1">
                    <a:lumMod val="65000"/>
                    <a:lumOff val="35000"/>
                  </a:schemeClr>
                </a:solidFill>
                <a:latin typeface="+mj-ea"/>
                <a:ea typeface="+mj-ea"/>
              </a:rPr>
              <a:t>），又称</a:t>
            </a:r>
            <a:r>
              <a:rPr lang="en-US" altLang="zh-CN" sz="2800" dirty="0">
                <a:solidFill>
                  <a:schemeClr val="tx1">
                    <a:lumMod val="65000"/>
                    <a:lumOff val="35000"/>
                  </a:schemeClr>
                </a:solidFill>
                <a:latin typeface="+mj-ea"/>
                <a:ea typeface="+mj-ea"/>
              </a:rPr>
              <a:t>Mobile-Fi</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sym typeface="+mn-ea"/>
              </a:rPr>
              <a:t>目的是实现在高速移动环境下的高速率数据传输，</a:t>
            </a:r>
            <a:r>
              <a:rPr lang="zh-CN" altLang="en-US" sz="2800" dirty="0">
                <a:solidFill>
                  <a:schemeClr val="tx1">
                    <a:lumMod val="65000"/>
                    <a:lumOff val="35000"/>
                  </a:schemeClr>
                </a:solidFill>
                <a:latin typeface="+mj-ea"/>
                <a:ea typeface="+mj-ea"/>
              </a:rPr>
              <a:t>支持最高时速为</a:t>
            </a:r>
            <a:r>
              <a:rPr lang="en-US" altLang="zh-CN" sz="2800" dirty="0">
                <a:solidFill>
                  <a:schemeClr val="tx1">
                    <a:lumMod val="65000"/>
                    <a:lumOff val="35000"/>
                  </a:schemeClr>
                </a:solidFill>
                <a:latin typeface="+mj-ea"/>
                <a:ea typeface="+mj-ea"/>
              </a:rPr>
              <a:t>250KM/h</a:t>
            </a:r>
            <a:r>
              <a:rPr lang="zh-CN" altLang="en-US" sz="2800" dirty="0">
                <a:solidFill>
                  <a:schemeClr val="tx1">
                    <a:lumMod val="65000"/>
                    <a:lumOff val="35000"/>
                  </a:schemeClr>
                </a:solidFill>
                <a:latin typeface="+mj-ea"/>
                <a:ea typeface="+mj-ea"/>
              </a:rPr>
              <a:t>的高速移动</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纯</a:t>
            </a:r>
            <a:r>
              <a:rPr lang="en-US" altLang="zh-CN" sz="2800" dirty="0">
                <a:solidFill>
                  <a:schemeClr val="tx1">
                    <a:lumMod val="65000"/>
                    <a:lumOff val="35000"/>
                  </a:schemeClr>
                </a:solidFill>
                <a:latin typeface="+mj-ea"/>
                <a:ea typeface="+mj-ea"/>
              </a:rPr>
              <a:t>IP</a:t>
            </a:r>
            <a:r>
              <a:rPr lang="zh-CN" altLang="en-US" sz="2800" dirty="0">
                <a:solidFill>
                  <a:schemeClr val="tx1">
                    <a:lumMod val="65000"/>
                    <a:lumOff val="35000"/>
                  </a:schemeClr>
                </a:solidFill>
                <a:latin typeface="+mj-ea"/>
                <a:ea typeface="+mj-ea"/>
              </a:rPr>
              <a:t>架构（</a:t>
            </a:r>
            <a:r>
              <a:rPr lang="zh-CN" altLang="en-US" sz="2800" dirty="0">
                <a:solidFill>
                  <a:schemeClr val="tx1">
                    <a:lumMod val="65000"/>
                    <a:lumOff val="35000"/>
                  </a:schemeClr>
                </a:solidFill>
                <a:latin typeface="+mj-ea"/>
                <a:ea typeface="+mj-ea"/>
                <a:sym typeface="+mn-ea"/>
              </a:rPr>
              <a:t>纯IP架构，与3GPP和3GPP2所提出的全IP概念有所不同——前者是核心网和无线接入网都基于IP传输，而后者仅仅实现了核心网的IP化。</a:t>
            </a:r>
            <a:r>
              <a:rPr lang="zh-CN" altLang="en-US" sz="2800" dirty="0">
                <a:solidFill>
                  <a:schemeClr val="tx1">
                    <a:lumMod val="65000"/>
                    <a:lumOff val="35000"/>
                  </a:schemeClr>
                </a:solidFill>
                <a:latin typeface="+mj-ea"/>
                <a:ea typeface="+mj-ea"/>
              </a:rPr>
              <a:t>）</a:t>
            </a:r>
            <a:endParaRPr lang="en-US" altLang="zh-CN" sz="3200" dirty="0">
              <a:solidFill>
                <a:schemeClr val="tx1">
                  <a:lumMod val="65000"/>
                  <a:lumOff val="35000"/>
                </a:schemeClr>
              </a:solidFill>
              <a:latin typeface="+mj-ea"/>
              <a:ea typeface="+mj-ea"/>
            </a:endParaRPr>
          </a:p>
        </p:txBody>
      </p:sp>
      <p:sp>
        <p:nvSpPr>
          <p:cNvPr id="4" name="Rectangle 3"/>
          <p:cNvSpPr>
            <a:spLocks noGrp="1" noChangeArrowheads="1"/>
          </p:cNvSpPr>
          <p:nvPr>
            <p:ph type="body" idx="4294967295"/>
          </p:nvPr>
        </p:nvSpPr>
        <p:spPr>
          <a:xfrm>
            <a:off x="864870" y="5601335"/>
            <a:ext cx="15241270" cy="3648075"/>
          </a:xfrm>
          <a:prstGeom prst="rect">
            <a:avLst/>
          </a:prstGeom>
        </p:spPr>
        <p:txBody>
          <a:bodyPr/>
          <a:lstStyle/>
          <a:p>
            <a:pPr>
              <a:lnSpc>
                <a:spcPct val="150000"/>
              </a:lnSpc>
            </a:pPr>
            <a:r>
              <a:rPr lang="en-US" altLang="zh-CN" sz="3200" b="1" dirty="0">
                <a:solidFill>
                  <a:schemeClr val="tx1">
                    <a:lumMod val="75000"/>
                    <a:lumOff val="25000"/>
                  </a:schemeClr>
                </a:solidFill>
                <a:latin typeface="+mj-ea"/>
                <a:ea typeface="+mj-ea"/>
              </a:rPr>
              <a:t>IEEE802.20</a:t>
            </a:r>
            <a:r>
              <a:rPr lang="zh-CN" altLang="en-US" sz="3200" b="1" dirty="0">
                <a:solidFill>
                  <a:schemeClr val="tx1">
                    <a:lumMod val="75000"/>
                    <a:lumOff val="25000"/>
                  </a:schemeClr>
                </a:solidFill>
                <a:latin typeface="+mj-ea"/>
                <a:ea typeface="+mj-ea"/>
              </a:rPr>
              <a:t>发展历史</a:t>
            </a:r>
            <a:endParaRPr lang="en-US" altLang="zh-CN" sz="3200" b="1" dirty="0">
              <a:solidFill>
                <a:schemeClr val="tx1">
                  <a:lumMod val="75000"/>
                  <a:lumOff val="25000"/>
                </a:schemeClr>
              </a:solidFill>
              <a:latin typeface="+mj-ea"/>
              <a:ea typeface="+mj-ea"/>
            </a:endParaRPr>
          </a:p>
          <a:p>
            <a:pPr lvl="1">
              <a:lnSpc>
                <a:spcPct val="150000"/>
              </a:lnSpc>
            </a:pPr>
            <a:r>
              <a:rPr lang="en-US" altLang="zh-CN" sz="2800" dirty="0">
                <a:solidFill>
                  <a:schemeClr val="tx1">
                    <a:lumMod val="65000"/>
                    <a:lumOff val="35000"/>
                  </a:schemeClr>
                </a:solidFill>
                <a:latin typeface="+mj-ea"/>
                <a:ea typeface="+mj-ea"/>
              </a:rPr>
              <a:t>2002</a:t>
            </a:r>
            <a:r>
              <a:rPr lang="zh-CN" altLang="en-US" sz="2800" dirty="0">
                <a:solidFill>
                  <a:schemeClr val="tx1">
                    <a:lumMod val="65000"/>
                    <a:lumOff val="35000"/>
                  </a:schemeClr>
                </a:solidFill>
                <a:latin typeface="+mj-ea"/>
                <a:ea typeface="+mj-ea"/>
              </a:rPr>
              <a:t>年</a:t>
            </a:r>
            <a:r>
              <a:rPr lang="en-US" altLang="zh-CN" sz="2800" dirty="0">
                <a:solidFill>
                  <a:schemeClr val="tx1">
                    <a:lumMod val="65000"/>
                    <a:lumOff val="35000"/>
                  </a:schemeClr>
                </a:solidFill>
                <a:latin typeface="+mj-ea"/>
                <a:ea typeface="+mj-ea"/>
              </a:rPr>
              <a:t>9</a:t>
            </a:r>
            <a:r>
              <a:rPr lang="zh-CN" altLang="en-US" sz="2800" dirty="0">
                <a:solidFill>
                  <a:schemeClr val="tx1">
                    <a:lumMod val="65000"/>
                    <a:lumOff val="35000"/>
                  </a:schemeClr>
                </a:solidFill>
                <a:latin typeface="+mj-ea"/>
                <a:ea typeface="+mj-ea"/>
              </a:rPr>
              <a:t>月，</a:t>
            </a:r>
            <a:r>
              <a:rPr lang="en-US" altLang="zh-CN" sz="2800" dirty="0">
                <a:solidFill>
                  <a:schemeClr val="tx1">
                    <a:lumMod val="65000"/>
                    <a:lumOff val="35000"/>
                  </a:schemeClr>
                </a:solidFill>
                <a:latin typeface="+mj-ea"/>
                <a:ea typeface="+mj-ea"/>
              </a:rPr>
              <a:t>IEEE802.20</a:t>
            </a:r>
            <a:r>
              <a:rPr lang="zh-CN" altLang="en-US" sz="2800" dirty="0">
                <a:solidFill>
                  <a:schemeClr val="tx1">
                    <a:lumMod val="65000"/>
                    <a:lumOff val="35000"/>
                  </a:schemeClr>
                </a:solidFill>
                <a:latin typeface="+mj-ea"/>
                <a:ea typeface="+mj-ea"/>
              </a:rPr>
              <a:t>工作组正式成立</a:t>
            </a:r>
            <a:endParaRPr lang="zh-CN" altLang="en-US" sz="2800" dirty="0">
              <a:solidFill>
                <a:schemeClr val="tx1">
                  <a:lumMod val="65000"/>
                  <a:lumOff val="35000"/>
                </a:schemeClr>
              </a:solidFill>
              <a:latin typeface="+mj-ea"/>
              <a:ea typeface="+mj-ea"/>
            </a:endParaRPr>
          </a:p>
          <a:p>
            <a:pPr lvl="1">
              <a:lnSpc>
                <a:spcPct val="150000"/>
              </a:lnSpc>
            </a:pPr>
            <a:r>
              <a:rPr lang="en-US" altLang="zh-CN" sz="2800" dirty="0">
                <a:solidFill>
                  <a:schemeClr val="tx1">
                    <a:lumMod val="65000"/>
                    <a:lumOff val="35000"/>
                  </a:schemeClr>
                </a:solidFill>
                <a:latin typeface="+mj-ea"/>
                <a:ea typeface="+mj-ea"/>
              </a:rPr>
              <a:t>2006</a:t>
            </a:r>
            <a:r>
              <a:rPr lang="zh-CN" altLang="en-US" sz="2800" dirty="0">
                <a:solidFill>
                  <a:schemeClr val="tx1">
                    <a:lumMod val="65000"/>
                    <a:lumOff val="35000"/>
                  </a:schemeClr>
                </a:solidFill>
                <a:latin typeface="+mj-ea"/>
                <a:ea typeface="+mj-ea"/>
              </a:rPr>
              <a:t>年</a:t>
            </a:r>
            <a:r>
              <a:rPr lang="en-US" altLang="zh-CN" sz="2800" dirty="0">
                <a:solidFill>
                  <a:schemeClr val="tx1">
                    <a:lumMod val="65000"/>
                    <a:lumOff val="35000"/>
                  </a:schemeClr>
                </a:solidFill>
                <a:latin typeface="+mj-ea"/>
                <a:ea typeface="+mj-ea"/>
              </a:rPr>
              <a:t>6</a:t>
            </a:r>
            <a:r>
              <a:rPr lang="zh-CN" altLang="en-US" sz="2800" dirty="0">
                <a:solidFill>
                  <a:schemeClr val="tx1">
                    <a:lumMod val="65000"/>
                    <a:lumOff val="35000"/>
                  </a:schemeClr>
                </a:solidFill>
                <a:latin typeface="+mj-ea"/>
                <a:ea typeface="+mj-ea"/>
              </a:rPr>
              <a:t>月</a:t>
            </a:r>
            <a:r>
              <a:rPr lang="en-US" altLang="zh-CN" sz="2800" dirty="0">
                <a:solidFill>
                  <a:schemeClr val="tx1">
                    <a:lumMod val="65000"/>
                    <a:lumOff val="35000"/>
                  </a:schemeClr>
                </a:solidFill>
                <a:latin typeface="+mj-ea"/>
                <a:ea typeface="+mj-ea"/>
              </a:rPr>
              <a:t>15</a:t>
            </a:r>
            <a:r>
              <a:rPr lang="zh-CN" altLang="en-US" sz="2800" dirty="0">
                <a:solidFill>
                  <a:schemeClr val="tx1">
                    <a:lumMod val="65000"/>
                    <a:lumOff val="35000"/>
                  </a:schemeClr>
                </a:solidFill>
                <a:latin typeface="+mj-ea"/>
                <a:ea typeface="+mj-ea"/>
              </a:rPr>
              <a:t>日，</a:t>
            </a:r>
            <a:r>
              <a:rPr lang="en-US" altLang="zh-CN" sz="2800" dirty="0">
                <a:solidFill>
                  <a:schemeClr val="tx1">
                    <a:lumMod val="65000"/>
                    <a:lumOff val="35000"/>
                  </a:schemeClr>
                </a:solidFill>
                <a:latin typeface="+mj-ea"/>
                <a:ea typeface="+mj-ea"/>
              </a:rPr>
              <a:t>IEEE</a:t>
            </a:r>
            <a:r>
              <a:rPr lang="zh-CN" altLang="en-US" sz="2800" dirty="0">
                <a:solidFill>
                  <a:schemeClr val="tx1">
                    <a:lumMod val="65000"/>
                    <a:lumOff val="35000"/>
                  </a:schemeClr>
                </a:solidFill>
                <a:latin typeface="+mj-ea"/>
                <a:ea typeface="+mj-ea"/>
              </a:rPr>
              <a:t>标准委员会宣布暂停</a:t>
            </a:r>
            <a:r>
              <a:rPr lang="en-US" altLang="zh-CN" sz="2800" dirty="0">
                <a:solidFill>
                  <a:schemeClr val="tx1">
                    <a:lumMod val="65000"/>
                    <a:lumOff val="35000"/>
                  </a:schemeClr>
                </a:solidFill>
                <a:latin typeface="+mj-ea"/>
                <a:ea typeface="+mj-ea"/>
              </a:rPr>
              <a:t>IEEE802.20</a:t>
            </a:r>
            <a:r>
              <a:rPr lang="zh-CN" altLang="en-US" sz="2800" dirty="0">
                <a:solidFill>
                  <a:schemeClr val="tx1">
                    <a:lumMod val="65000"/>
                    <a:lumOff val="35000"/>
                  </a:schemeClr>
                </a:solidFill>
                <a:latin typeface="+mj-ea"/>
                <a:ea typeface="+mj-ea"/>
              </a:rPr>
              <a:t>工作组的一切活动</a:t>
            </a:r>
            <a:endParaRPr lang="zh-CN" altLang="en-US" sz="2800" dirty="0">
              <a:solidFill>
                <a:schemeClr val="tx1">
                  <a:lumMod val="65000"/>
                  <a:lumOff val="35000"/>
                </a:schemeClr>
              </a:solidFill>
              <a:latin typeface="+mj-ea"/>
              <a:ea typeface="+mj-ea"/>
            </a:endParaRPr>
          </a:p>
          <a:p>
            <a:pPr lvl="1">
              <a:lnSpc>
                <a:spcPct val="150000"/>
              </a:lnSpc>
            </a:pPr>
            <a:r>
              <a:rPr lang="en-US" altLang="zh-CN" sz="2800" dirty="0">
                <a:solidFill>
                  <a:schemeClr val="tx1">
                    <a:lumMod val="65000"/>
                    <a:lumOff val="35000"/>
                  </a:schemeClr>
                </a:solidFill>
                <a:latin typeface="+mj-ea"/>
                <a:ea typeface="+mj-ea"/>
              </a:rPr>
              <a:t>2006</a:t>
            </a:r>
            <a:r>
              <a:rPr lang="zh-CN" altLang="en-US" sz="2800" dirty="0">
                <a:solidFill>
                  <a:schemeClr val="tx1">
                    <a:lumMod val="65000"/>
                    <a:lumOff val="35000"/>
                  </a:schemeClr>
                </a:solidFill>
                <a:latin typeface="+mj-ea"/>
                <a:ea typeface="+mj-ea"/>
              </a:rPr>
              <a:t>年</a:t>
            </a:r>
            <a:r>
              <a:rPr lang="en-US" altLang="zh-CN" sz="2800" dirty="0">
                <a:solidFill>
                  <a:schemeClr val="tx1">
                    <a:lumMod val="65000"/>
                    <a:lumOff val="35000"/>
                  </a:schemeClr>
                </a:solidFill>
                <a:latin typeface="+mj-ea"/>
                <a:ea typeface="+mj-ea"/>
              </a:rPr>
              <a:t>11</a:t>
            </a:r>
            <a:r>
              <a:rPr lang="zh-CN" altLang="en-US" sz="2800" dirty="0">
                <a:solidFill>
                  <a:schemeClr val="tx1">
                    <a:lumMod val="65000"/>
                    <a:lumOff val="35000"/>
                  </a:schemeClr>
                </a:solidFill>
                <a:latin typeface="+mj-ea"/>
                <a:ea typeface="+mj-ea"/>
              </a:rPr>
              <a:t>月</a:t>
            </a:r>
            <a:r>
              <a:rPr lang="en-US" altLang="zh-CN" sz="2800" dirty="0">
                <a:solidFill>
                  <a:schemeClr val="tx1">
                    <a:lumMod val="65000"/>
                    <a:lumOff val="35000"/>
                  </a:schemeClr>
                </a:solidFill>
                <a:latin typeface="+mj-ea"/>
                <a:ea typeface="+mj-ea"/>
              </a:rPr>
              <a:t>13</a:t>
            </a:r>
            <a:r>
              <a:rPr lang="zh-CN" altLang="en-US" sz="2800" dirty="0">
                <a:solidFill>
                  <a:schemeClr val="tx1">
                    <a:lumMod val="65000"/>
                    <a:lumOff val="35000"/>
                  </a:schemeClr>
                </a:solidFill>
                <a:latin typeface="+mj-ea"/>
                <a:ea typeface="+mj-ea"/>
              </a:rPr>
              <a:t>日，</a:t>
            </a:r>
            <a:r>
              <a:rPr lang="en-US" altLang="zh-CN" sz="2800" dirty="0">
                <a:solidFill>
                  <a:schemeClr val="tx1">
                    <a:lumMod val="65000"/>
                    <a:lumOff val="35000"/>
                  </a:schemeClr>
                </a:solidFill>
                <a:latin typeface="+mj-ea"/>
                <a:ea typeface="+mj-ea"/>
              </a:rPr>
              <a:t>IEEE802.20</a:t>
            </a:r>
            <a:r>
              <a:rPr lang="zh-CN" altLang="en-US" sz="2800" dirty="0">
                <a:solidFill>
                  <a:schemeClr val="tx1">
                    <a:lumMod val="65000"/>
                    <a:lumOff val="35000"/>
                  </a:schemeClr>
                </a:solidFill>
                <a:latin typeface="+mj-ea"/>
                <a:ea typeface="+mj-ea"/>
              </a:rPr>
              <a:t>工作组在美国德克萨斯州达拉斯召开了全体会议，重新开始了标准制定活动</a:t>
            </a:r>
            <a:endParaRPr lang="zh-CN" altLang="en-US" sz="2800" dirty="0">
              <a:solidFill>
                <a:schemeClr val="tx1">
                  <a:lumMod val="65000"/>
                  <a:lumOff val="35000"/>
                </a:schemeClr>
              </a:solidFill>
              <a:latin typeface="+mj-ea"/>
              <a:ea typeface="+mj-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IEEE802.20</a:t>
            </a:r>
            <a:r>
              <a:rPr lang="zh-CN" altLang="en-US" dirty="0"/>
              <a:t>性能指标</a:t>
            </a:r>
            <a:endParaRPr lang="en-US" altLang="zh-CN" dirty="0"/>
          </a:p>
        </p:txBody>
      </p:sp>
      <p:pic>
        <p:nvPicPr>
          <p:cNvPr id="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4627" y="2264767"/>
            <a:ext cx="9433048" cy="594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3699" y="2837525"/>
            <a:ext cx="7776864" cy="239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802.20</a:t>
            </a:r>
            <a:r>
              <a:rPr lang="zh-CN" altLang="en-US" dirty="0"/>
              <a:t>与</a:t>
            </a:r>
            <a:r>
              <a:rPr lang="en-US" altLang="zh-CN" dirty="0"/>
              <a:t>3G/4G</a:t>
            </a:r>
            <a:endParaRPr lang="en-US" altLang="zh-CN" dirty="0"/>
          </a:p>
        </p:txBody>
      </p:sp>
      <p:sp>
        <p:nvSpPr>
          <p:cNvPr id="3" name="Rectangle 3"/>
          <p:cNvSpPr>
            <a:spLocks noGrp="1" noChangeArrowheads="1"/>
          </p:cNvSpPr>
          <p:nvPr>
            <p:ph type="body" idx="4294967295"/>
          </p:nvPr>
        </p:nvSpPr>
        <p:spPr>
          <a:xfrm>
            <a:off x="1080692" y="1888232"/>
            <a:ext cx="8712968" cy="6065167"/>
          </a:xfrm>
          <a:prstGeom prst="rect">
            <a:avLst/>
          </a:prstGeom>
        </p:spPr>
        <p:txBody>
          <a:bodyPr/>
          <a:lstStyle/>
          <a:p>
            <a:pPr eaLnBrk="1" hangingPunct="1">
              <a:lnSpc>
                <a:spcPct val="150000"/>
              </a:lnSpc>
            </a:pPr>
            <a:r>
              <a:rPr lang="en-US" altLang="zh-CN" sz="3200" b="1" dirty="0">
                <a:solidFill>
                  <a:schemeClr val="tx1">
                    <a:lumMod val="75000"/>
                    <a:lumOff val="25000"/>
                  </a:schemeClr>
                </a:solidFill>
                <a:latin typeface="+mj-ea"/>
                <a:ea typeface="+mj-ea"/>
              </a:rPr>
              <a:t>802.20 vs 3G</a:t>
            </a:r>
            <a:endParaRPr lang="en-US" altLang="zh-CN"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802.20</a:t>
            </a:r>
            <a:r>
              <a:rPr lang="zh-CN" altLang="en-US" sz="2800" dirty="0">
                <a:solidFill>
                  <a:schemeClr val="tx1">
                    <a:lumMod val="65000"/>
                    <a:lumOff val="35000"/>
                  </a:schemeClr>
                </a:solidFill>
                <a:latin typeface="+mj-ea"/>
                <a:ea typeface="+mj-ea"/>
              </a:rPr>
              <a:t>能够实现所有</a:t>
            </a:r>
            <a:r>
              <a:rPr lang="en-US" altLang="zh-CN" sz="2800" dirty="0">
                <a:solidFill>
                  <a:schemeClr val="tx1">
                    <a:lumMod val="65000"/>
                    <a:lumOff val="35000"/>
                  </a:schemeClr>
                </a:solidFill>
                <a:latin typeface="+mj-ea"/>
                <a:ea typeface="+mj-ea"/>
              </a:rPr>
              <a:t>3G</a:t>
            </a:r>
            <a:r>
              <a:rPr lang="zh-CN" altLang="en-US" sz="2800" dirty="0">
                <a:solidFill>
                  <a:schemeClr val="tx1">
                    <a:lumMod val="65000"/>
                    <a:lumOff val="35000"/>
                  </a:schemeClr>
                </a:solidFill>
                <a:latin typeface="+mj-ea"/>
                <a:ea typeface="+mj-ea"/>
              </a:rPr>
              <a:t>功能</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物理层更先进、部署价格更低</a:t>
            </a:r>
            <a:endParaRPr lang="zh-CN" altLang="en-US"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3G</a:t>
            </a:r>
            <a:r>
              <a:rPr lang="zh-CN" altLang="en-US" sz="2800" dirty="0">
                <a:solidFill>
                  <a:schemeClr val="tx1">
                    <a:lumMod val="65000"/>
                    <a:lumOff val="35000"/>
                  </a:schemeClr>
                </a:solidFill>
                <a:latin typeface="+mj-ea"/>
                <a:ea typeface="+mj-ea"/>
              </a:rPr>
              <a:t>上行、下行速率不同</a:t>
            </a:r>
            <a:endParaRPr lang="zh-CN" altLang="en-US" sz="2800" dirty="0">
              <a:solidFill>
                <a:schemeClr val="tx1">
                  <a:lumMod val="65000"/>
                  <a:lumOff val="35000"/>
                </a:schemeClr>
              </a:solidFill>
              <a:latin typeface="+mj-ea"/>
              <a:ea typeface="+mj-ea"/>
            </a:endParaRPr>
          </a:p>
          <a:p>
            <a:pPr eaLnBrk="1" hangingPunct="1">
              <a:lnSpc>
                <a:spcPct val="150000"/>
              </a:lnSpc>
            </a:pPr>
            <a:r>
              <a:rPr lang="en-US" altLang="zh-CN" sz="3200" b="1" dirty="0">
                <a:solidFill>
                  <a:schemeClr val="tx1">
                    <a:lumMod val="75000"/>
                    <a:lumOff val="25000"/>
                  </a:schemeClr>
                </a:solidFill>
                <a:latin typeface="+mj-ea"/>
                <a:ea typeface="+mj-ea"/>
              </a:rPr>
              <a:t>802.20 vs LTE</a:t>
            </a:r>
            <a:endParaRPr lang="en-US" altLang="zh-CN"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竞争关系</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物理层技术都是基于</a:t>
            </a:r>
            <a:r>
              <a:rPr lang="en-US" altLang="zh-CN" sz="2800" dirty="0">
                <a:solidFill>
                  <a:schemeClr val="tx1">
                    <a:lumMod val="65000"/>
                    <a:lumOff val="35000"/>
                  </a:schemeClr>
                </a:solidFill>
                <a:latin typeface="+mj-ea"/>
                <a:ea typeface="+mj-ea"/>
              </a:rPr>
              <a:t>OFDM</a:t>
            </a:r>
            <a:r>
              <a:rPr lang="zh-CN" altLang="en-US" sz="2800" dirty="0">
                <a:solidFill>
                  <a:schemeClr val="tx1">
                    <a:lumMod val="65000"/>
                    <a:lumOff val="35000"/>
                  </a:schemeClr>
                </a:solidFill>
                <a:latin typeface="+mj-ea"/>
                <a:ea typeface="+mj-ea"/>
              </a:rPr>
              <a:t>和</a:t>
            </a:r>
            <a:r>
              <a:rPr lang="en-US" altLang="zh-CN" sz="2800" dirty="0">
                <a:solidFill>
                  <a:schemeClr val="tx1">
                    <a:lumMod val="65000"/>
                    <a:lumOff val="35000"/>
                  </a:schemeClr>
                </a:solidFill>
                <a:latin typeface="+mj-ea"/>
                <a:ea typeface="+mj-ea"/>
              </a:rPr>
              <a:t>MIMO</a:t>
            </a:r>
            <a:endParaRPr lang="en-US" altLang="zh-CN"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都是基于</a:t>
            </a:r>
            <a:r>
              <a:rPr lang="en-US" altLang="zh-CN" sz="2800" dirty="0">
                <a:solidFill>
                  <a:schemeClr val="tx1">
                    <a:lumMod val="65000"/>
                    <a:lumOff val="35000"/>
                  </a:schemeClr>
                </a:solidFill>
                <a:latin typeface="+mj-ea"/>
                <a:ea typeface="+mj-ea"/>
              </a:rPr>
              <a:t>IP</a:t>
            </a:r>
            <a:r>
              <a:rPr lang="zh-CN" altLang="en-US" sz="2800" dirty="0">
                <a:solidFill>
                  <a:schemeClr val="tx1">
                    <a:lumMod val="65000"/>
                    <a:lumOff val="35000"/>
                  </a:schemeClr>
                </a:solidFill>
                <a:latin typeface="+mj-ea"/>
                <a:ea typeface="+mj-ea"/>
              </a:rPr>
              <a:t>的架构</a:t>
            </a:r>
            <a:endParaRPr lang="zh-CN" altLang="en-US" sz="2800" dirty="0">
              <a:solidFill>
                <a:schemeClr val="tx1">
                  <a:lumMod val="65000"/>
                  <a:lumOff val="35000"/>
                </a:schemeClr>
              </a:solidFill>
              <a:latin typeface="+mj-ea"/>
              <a:ea typeface="+mj-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卫星网络</a:t>
            </a:r>
            <a:endParaRPr lang="en-US" altLang="zh-CN" dirty="0"/>
          </a:p>
        </p:txBody>
      </p:sp>
      <p:sp>
        <p:nvSpPr>
          <p:cNvPr id="3" name="内容占位符 2"/>
          <p:cNvSpPr txBox="1"/>
          <p:nvPr/>
        </p:nvSpPr>
        <p:spPr>
          <a:xfrm>
            <a:off x="576337" y="1579860"/>
            <a:ext cx="10871726" cy="838314"/>
          </a:xfrm>
          <a:prstGeom prst="rect">
            <a:avLst/>
          </a:prstGeom>
        </p:spPr>
        <p:txBody>
          <a:bodyPr>
            <a:scene3d>
              <a:camera prst="orthographicFront"/>
              <a:lightRig rig="threePt" dir="t"/>
            </a:scene3d>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spcAft>
                <a:spcPts val="0"/>
              </a:spcAft>
            </a:pPr>
            <a:r>
              <a:rPr kumimoji="1" lang="zh-CN" altLang="en-US" sz="3600" noProof="0" dirty="0" smtClean="0">
                <a:solidFill>
                  <a:schemeClr val="tx1"/>
                </a:solidFill>
                <a:effectLst>
                  <a:outerShdw blurRad="38100" dist="19050" dir="2700000" algn="tl" rotWithShape="0">
                    <a:schemeClr val="dk1">
                      <a:alpha val="40000"/>
                    </a:schemeClr>
                  </a:outerShdw>
                </a:effectLst>
                <a:uLnTx/>
                <a:uFillTx/>
                <a:latin typeface="+mj-lt"/>
                <a:ea typeface="+mj-ea"/>
                <a:sym typeface="+mn-ea"/>
              </a:rPr>
              <a:t>卫星通信网</a:t>
            </a:r>
            <a:endParaRPr kumimoji="1" lang="zh-CN" altLang="en-US" sz="3600" noProof="0" dirty="0" smtClean="0">
              <a:solidFill>
                <a:schemeClr val="tx1"/>
              </a:solidFill>
              <a:effectLst>
                <a:outerShdw blurRad="38100" dist="19050" dir="2700000" algn="tl" rotWithShape="0">
                  <a:schemeClr val="dk1">
                    <a:alpha val="40000"/>
                  </a:schemeClr>
                </a:outerShdw>
              </a:effectLst>
              <a:uLnTx/>
              <a:uFillTx/>
              <a:latin typeface="+mj-lt"/>
              <a:ea typeface="+mj-ea"/>
              <a:sym typeface="+mn-ea"/>
            </a:endParaRPr>
          </a:p>
        </p:txBody>
      </p:sp>
      <p:sp>
        <p:nvSpPr>
          <p:cNvPr id="2" name="文本框 1"/>
          <p:cNvSpPr txBox="1"/>
          <p:nvPr/>
        </p:nvSpPr>
        <p:spPr>
          <a:xfrm>
            <a:off x="1450975" y="2181225"/>
            <a:ext cx="15389225" cy="1383665"/>
          </a:xfrm>
          <a:prstGeom prst="rect">
            <a:avLst/>
          </a:prstGeom>
          <a:noFill/>
        </p:spPr>
        <p:txBody>
          <a:bodyPr wrap="square" rtlCol="0" anchor="t">
            <a:spAutoFit/>
          </a:bodyPr>
          <a:p>
            <a:pPr eaLnBrk="1" latinLnBrk="0" hangingPunct="1">
              <a:lnSpc>
                <a:spcPct val="150000"/>
              </a:lnSpc>
            </a:pPr>
            <a:r>
              <a:rPr kumimoji="1" lang="zh-CN" altLang="zh-CN" sz="2800" kern="0" noProof="0" dirty="0" smtClean="0">
                <a:ln>
                  <a:noFill/>
                </a:ln>
                <a:effectLst/>
                <a:uLnTx/>
                <a:uFillTx/>
                <a:latin typeface="微软雅黑" panose="020B0503020204020204" pitchFamily="34" charset="-122"/>
                <a:ea typeface="微软雅黑" panose="020B0503020204020204" pitchFamily="34" charset="-122"/>
                <a:sym typeface="+mn-ea"/>
              </a:rPr>
              <a:t>卫星通信一般是指利用卫星作为中继，实现地面、空中、海上移动用户之间，或移动用户与固定用户之间的相互通信。</a:t>
            </a:r>
            <a:endParaRPr kumimoji="1" lang="zh-CN" altLang="zh-CN" sz="2800" kern="0" noProof="0" dirty="0" smtClean="0">
              <a:ln>
                <a:noFill/>
              </a:ln>
              <a:effectLst/>
              <a:uLnTx/>
              <a:uFillTx/>
              <a:latin typeface="微软雅黑" panose="020B0503020204020204" pitchFamily="34" charset="-122"/>
              <a:ea typeface="微软雅黑" panose="020B0503020204020204" pitchFamily="34" charset="-122"/>
              <a:sym typeface="+mn-ea"/>
            </a:endParaRPr>
          </a:p>
        </p:txBody>
      </p:sp>
      <p:grpSp>
        <p:nvGrpSpPr>
          <p:cNvPr id="4" name="组合 3"/>
          <p:cNvGrpSpPr/>
          <p:nvPr/>
        </p:nvGrpSpPr>
        <p:grpSpPr>
          <a:xfrm>
            <a:off x="1451610" y="4296410"/>
            <a:ext cx="15389225" cy="5277485"/>
            <a:chOff x="683" y="2153"/>
            <a:chExt cx="17348" cy="8311"/>
          </a:xfrm>
        </p:grpSpPr>
        <p:sp>
          <p:nvSpPr>
            <p:cNvPr id="6" name="文本框 5"/>
            <p:cNvSpPr txBox="1"/>
            <p:nvPr/>
          </p:nvSpPr>
          <p:spPr>
            <a:xfrm>
              <a:off x="6677" y="5410"/>
              <a:ext cx="6395" cy="1210"/>
            </a:xfrm>
            <a:prstGeom prst="rect">
              <a:avLst/>
            </a:prstGeom>
            <a:noFill/>
          </p:spPr>
          <p:txBody>
            <a:bodyPr wrap="square" rtlCol="0">
              <a:spAutoFit/>
            </a:bodyPr>
            <a:p>
              <a:r>
                <a:rPr lang="zh-CN" altLang="en-US" sz="4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卫星通信发展</a:t>
              </a:r>
              <a:endParaRPr lang="zh-CN" alt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683" y="2153"/>
              <a:ext cx="3727" cy="3536"/>
            </a:xfrm>
            <a:prstGeom prst="rect">
              <a:avLst/>
            </a:prstGeom>
            <a:noFill/>
            <a:ln>
              <a:solidFill>
                <a:srgbClr val="00B0F0"/>
              </a:solidFill>
            </a:ln>
          </p:spPr>
          <p:txBody>
            <a:bodyPr wrap="square">
              <a:spAutoFit/>
            </a:bodyPr>
            <a:p>
              <a:r>
                <a:rPr lang="en-US" altLang="zh-CN" sz="2000" dirty="0">
                  <a:solidFill>
                    <a:srgbClr val="333333"/>
                  </a:solidFill>
                  <a:latin typeface="微软雅黑" panose="020B0503020204020204" pitchFamily="34" charset="-122"/>
                  <a:ea typeface="微软雅黑" panose="020B0503020204020204" pitchFamily="34" charset="-122"/>
                </a:rPr>
                <a:t>1945</a:t>
              </a:r>
              <a:r>
                <a:rPr lang="zh-CN" altLang="zh-CN" sz="2000" dirty="0">
                  <a:solidFill>
                    <a:srgbClr val="333333"/>
                  </a:solidFill>
                  <a:latin typeface="微软雅黑" panose="020B0503020204020204" pitchFamily="34" charset="-122"/>
                  <a:ea typeface="微软雅黑" panose="020B0503020204020204" pitchFamily="34" charset="-122"/>
                </a:rPr>
                <a:t>年英国物理学家阿瑟·克拉克杂志上发表利用地球同步轨道上的人造地球卫星作为中继站进行地球上通信</a:t>
              </a:r>
              <a:r>
                <a:rPr lang="zh-CN" altLang="en-US" sz="2000" dirty="0">
                  <a:solidFill>
                    <a:srgbClr val="333333"/>
                  </a:solidFill>
                  <a:latin typeface="微软雅黑" panose="020B0503020204020204" pitchFamily="34" charset="-122"/>
                  <a:ea typeface="微软雅黑" panose="020B0503020204020204" pitchFamily="34" charset="-122"/>
                </a:rPr>
                <a:t>设想</a:t>
              </a:r>
              <a:endParaRPr lang="en-US" altLang="zh-CN" sz="2000" dirty="0">
                <a:solidFill>
                  <a:srgbClr val="333333"/>
                </a:solidFill>
                <a:latin typeface="微软雅黑" panose="020B0503020204020204" pitchFamily="34" charset="-122"/>
                <a:ea typeface="微软雅黑" panose="020B0503020204020204" pitchFamily="34" charset="-122"/>
              </a:endParaRPr>
            </a:p>
            <a:p>
              <a:r>
                <a:rPr lang="zh-CN" altLang="en-US" sz="2000" dirty="0">
                  <a:solidFill>
                    <a:srgbClr val="333333"/>
                  </a:solidFill>
                  <a:latin typeface="微软雅黑" panose="020B0503020204020204" pitchFamily="34" charset="-122"/>
                  <a:ea typeface="微软雅黑" panose="020B0503020204020204" pitchFamily="34" charset="-122"/>
                </a:rPr>
                <a:t>因此地球</a:t>
              </a:r>
              <a:r>
                <a:rPr lang="zh-CN" altLang="en-US" sz="2000" dirty="0">
                  <a:solidFill>
                    <a:srgbClr val="333333"/>
                  </a:solidFill>
                  <a:latin typeface="微软雅黑" panose="020B0503020204020204" pitchFamily="34" charset="-122"/>
                  <a:ea typeface="微软雅黑" panose="020B0503020204020204" pitchFamily="34" charset="-122"/>
                  <a:hlinkClick r:id="rId1"/>
                </a:rPr>
                <a:t>同步卫星</a:t>
              </a:r>
              <a:r>
                <a:rPr lang="zh-CN" altLang="en-US" sz="2000" dirty="0">
                  <a:solidFill>
                    <a:srgbClr val="333333"/>
                  </a:solidFill>
                  <a:latin typeface="微软雅黑" panose="020B0503020204020204" pitchFamily="34" charset="-122"/>
                  <a:ea typeface="微软雅黑" panose="020B0503020204020204" pitchFamily="34" charset="-122"/>
                </a:rPr>
                <a:t>轨道被命名为“克拉克轨道</a:t>
              </a:r>
              <a:r>
                <a:rPr lang="zh-CN" altLang="en-US" sz="1600" dirty="0">
                  <a:solidFill>
                    <a:srgbClr val="333333"/>
                  </a:solidFill>
                  <a:latin typeface="微软雅黑" panose="020B0503020204020204" pitchFamily="34" charset="-122"/>
                  <a:ea typeface="微软雅黑" panose="020B0503020204020204" pitchFamily="34" charset="-122"/>
                </a:rPr>
                <a:t>”</a:t>
              </a:r>
              <a:endParaRPr lang="zh-CN" altLang="en-US" sz="1600" dirty="0">
                <a:solidFill>
                  <a:srgbClr val="333333"/>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677" y="2410"/>
              <a:ext cx="4103" cy="2082"/>
            </a:xfrm>
            <a:prstGeom prst="rect">
              <a:avLst/>
            </a:prstGeom>
            <a:noFill/>
            <a:ln>
              <a:solidFill>
                <a:srgbClr val="00B0F0"/>
              </a:solidFill>
            </a:ln>
          </p:spPr>
          <p:txBody>
            <a:bodyPr wrap="square">
              <a:spAutoFit/>
            </a:bodyPr>
            <a:p>
              <a:r>
                <a:rPr lang="zh-CN" altLang="zh-CN" sz="2000" dirty="0">
                  <a:solidFill>
                    <a:srgbClr val="333333"/>
                  </a:solidFill>
                  <a:latin typeface="微软雅黑" panose="020B0503020204020204" pitchFamily="34" charset="-122"/>
                  <a:ea typeface="微软雅黑" panose="020B0503020204020204" pitchFamily="34" charset="-122"/>
                </a:rPr>
                <a:t>美国于</a:t>
              </a:r>
              <a:r>
                <a:rPr lang="en-US" altLang="zh-CN" sz="2000" dirty="0">
                  <a:solidFill>
                    <a:srgbClr val="333333"/>
                  </a:solidFill>
                  <a:latin typeface="微软雅黑" panose="020B0503020204020204" pitchFamily="34" charset="-122"/>
                  <a:ea typeface="微软雅黑" panose="020B0503020204020204" pitchFamily="34" charset="-122"/>
                </a:rPr>
                <a:t>1962</a:t>
              </a:r>
              <a:r>
                <a:rPr lang="zh-CN" altLang="zh-CN" sz="2000" dirty="0">
                  <a:solidFill>
                    <a:srgbClr val="333333"/>
                  </a:solidFill>
                  <a:latin typeface="微软雅黑" panose="020B0503020204020204" pitchFamily="34" charset="-122"/>
                  <a:ea typeface="微软雅黑" panose="020B0503020204020204" pitchFamily="34" charset="-122"/>
                </a:rPr>
                <a:t>年</a:t>
              </a:r>
              <a:r>
                <a:rPr lang="en-US" altLang="zh-CN" sz="2000" dirty="0">
                  <a:solidFill>
                    <a:srgbClr val="333333"/>
                  </a:solidFill>
                  <a:latin typeface="微软雅黑" panose="020B0503020204020204" pitchFamily="34" charset="-122"/>
                  <a:ea typeface="微软雅黑" panose="020B0503020204020204" pitchFamily="34" charset="-122"/>
                </a:rPr>
                <a:t>12</a:t>
              </a:r>
              <a:r>
                <a:rPr lang="zh-CN" altLang="zh-CN" sz="2000" dirty="0">
                  <a:solidFill>
                    <a:srgbClr val="333333"/>
                  </a:solidFill>
                  <a:latin typeface="微软雅黑" panose="020B0503020204020204" pitchFamily="34" charset="-122"/>
                  <a:ea typeface="微软雅黑" panose="020B0503020204020204" pitchFamily="34" charset="-122"/>
                </a:rPr>
                <a:t>月发射了低轨道卫星“中继</a:t>
              </a:r>
              <a:r>
                <a:rPr lang="en-US" altLang="zh-CN" sz="2000" dirty="0">
                  <a:solidFill>
                    <a:srgbClr val="333333"/>
                  </a:solidFill>
                  <a:latin typeface="微软雅黑" panose="020B0503020204020204" pitchFamily="34" charset="-122"/>
                  <a:ea typeface="微软雅黑" panose="020B0503020204020204" pitchFamily="34" charset="-122"/>
                </a:rPr>
                <a:t>1</a:t>
              </a:r>
              <a:r>
                <a:rPr lang="zh-CN" altLang="zh-CN" sz="2000" dirty="0">
                  <a:solidFill>
                    <a:srgbClr val="333333"/>
                  </a:solidFill>
                  <a:latin typeface="微软雅黑" panose="020B0503020204020204" pitchFamily="34" charset="-122"/>
                  <a:ea typeface="微软雅黑" panose="020B0503020204020204" pitchFamily="34" charset="-122"/>
                </a:rPr>
                <a:t>号”。</a:t>
              </a:r>
              <a:endParaRPr lang="en-US" altLang="zh-CN" sz="2000" dirty="0">
                <a:solidFill>
                  <a:srgbClr val="333333"/>
                </a:solidFill>
                <a:latin typeface="微软雅黑" panose="020B0503020204020204" pitchFamily="34" charset="-122"/>
                <a:ea typeface="微软雅黑" panose="020B0503020204020204" pitchFamily="34" charset="-122"/>
              </a:endParaRPr>
            </a:p>
            <a:p>
              <a:r>
                <a:rPr lang="zh-CN" altLang="zh-CN" sz="2000" dirty="0">
                  <a:solidFill>
                    <a:srgbClr val="333333"/>
                  </a:solidFill>
                  <a:latin typeface="微软雅黑" panose="020B0503020204020204" pitchFamily="34" charset="-122"/>
                  <a:ea typeface="微软雅黑" panose="020B0503020204020204" pitchFamily="34" charset="-122"/>
                </a:rPr>
                <a:t>该卫星首次实现了横跨太平洋的日美间的电视转播</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endParaRPr>
            </a:p>
          </p:txBody>
        </p:sp>
        <p:sp>
          <p:nvSpPr>
            <p:cNvPr id="8" name="箭头: 右 7"/>
            <p:cNvSpPr/>
            <p:nvPr/>
          </p:nvSpPr>
          <p:spPr>
            <a:xfrm>
              <a:off x="4646" y="2966"/>
              <a:ext cx="1531" cy="1018"/>
            </a:xfrm>
            <a:prstGeom prst="righ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微软雅黑" panose="020B0503020204020204" pitchFamily="34" charset="-122"/>
              </a:endParaRPr>
            </a:p>
          </p:txBody>
        </p:sp>
        <p:sp>
          <p:nvSpPr>
            <p:cNvPr id="13" name="文本框 12"/>
            <p:cNvSpPr txBox="1"/>
            <p:nvPr/>
          </p:nvSpPr>
          <p:spPr>
            <a:xfrm>
              <a:off x="14193" y="2410"/>
              <a:ext cx="3686" cy="1598"/>
            </a:xfrm>
            <a:prstGeom prst="rect">
              <a:avLst/>
            </a:prstGeom>
            <a:noFill/>
            <a:ln>
              <a:solidFill>
                <a:srgbClr val="00B0F0"/>
              </a:solidFill>
            </a:ln>
          </p:spPr>
          <p:txBody>
            <a:bodyPr wrap="square">
              <a:spAutoFit/>
            </a:bodyPr>
            <a:p>
              <a:r>
                <a:rPr lang="zh-CN" altLang="zh-CN" sz="2000" dirty="0">
                  <a:solidFill>
                    <a:srgbClr val="333333"/>
                  </a:solidFill>
                  <a:latin typeface="微软雅黑" panose="020B0503020204020204" pitchFamily="34" charset="-122"/>
                  <a:ea typeface="微软雅黑" panose="020B0503020204020204" pitchFamily="34" charset="-122"/>
                </a:rPr>
                <a:t>世界上第一颗同步通信卫星是</a:t>
              </a:r>
              <a:r>
                <a:rPr lang="en-US" altLang="zh-CN" sz="2000" dirty="0">
                  <a:solidFill>
                    <a:srgbClr val="333333"/>
                  </a:solidFill>
                  <a:latin typeface="微软雅黑" panose="020B0503020204020204" pitchFamily="34" charset="-122"/>
                  <a:ea typeface="微软雅黑" panose="020B0503020204020204" pitchFamily="34" charset="-122"/>
                </a:rPr>
                <a:t>1963</a:t>
              </a:r>
              <a:r>
                <a:rPr lang="zh-CN" altLang="zh-CN" sz="2000" dirty="0">
                  <a:solidFill>
                    <a:srgbClr val="333333"/>
                  </a:solidFill>
                  <a:latin typeface="微软雅黑" panose="020B0503020204020204" pitchFamily="34" charset="-122"/>
                  <a:ea typeface="微软雅黑" panose="020B0503020204020204" pitchFamily="34" charset="-122"/>
                </a:rPr>
                <a:t>年</a:t>
              </a:r>
              <a:r>
                <a:rPr lang="en-US" altLang="zh-CN" sz="2000" dirty="0">
                  <a:solidFill>
                    <a:srgbClr val="333333"/>
                  </a:solidFill>
                  <a:latin typeface="微软雅黑" panose="020B0503020204020204" pitchFamily="34" charset="-122"/>
                  <a:ea typeface="微软雅黑" panose="020B0503020204020204" pitchFamily="34" charset="-122"/>
                </a:rPr>
                <a:t>7</a:t>
              </a:r>
              <a:r>
                <a:rPr lang="zh-CN" altLang="zh-CN" sz="2000" dirty="0">
                  <a:solidFill>
                    <a:srgbClr val="333333"/>
                  </a:solidFill>
                  <a:latin typeface="微软雅黑" panose="020B0503020204020204" pitchFamily="34" charset="-122"/>
                  <a:ea typeface="微软雅黑" panose="020B0503020204020204" pitchFamily="34" charset="-122"/>
                </a:rPr>
                <a:t>月美国发射的“同步</a:t>
              </a:r>
              <a:r>
                <a:rPr lang="en-US" altLang="zh-CN" sz="2000" dirty="0">
                  <a:solidFill>
                    <a:srgbClr val="333333"/>
                  </a:solidFill>
                  <a:latin typeface="微软雅黑" panose="020B0503020204020204" pitchFamily="34" charset="-122"/>
                  <a:ea typeface="微软雅黑" panose="020B0503020204020204" pitchFamily="34" charset="-122"/>
                </a:rPr>
                <a:t>2</a:t>
              </a:r>
              <a:r>
                <a:rPr lang="zh-CN" altLang="zh-CN" sz="2000" dirty="0">
                  <a:solidFill>
                    <a:srgbClr val="333333"/>
                  </a:solidFill>
                  <a:latin typeface="微软雅黑" panose="020B0503020204020204" pitchFamily="34" charset="-122"/>
                  <a:ea typeface="微软雅黑" panose="020B0503020204020204" pitchFamily="34" charset="-122"/>
                </a:rPr>
                <a:t>号”卫星。</a:t>
              </a:r>
              <a:endParaRPr lang="zh-CN" altLang="en-US" sz="2000" dirty="0">
                <a:solidFill>
                  <a:srgbClr val="333333"/>
                </a:solidFill>
                <a:latin typeface="微软雅黑" panose="020B0503020204020204" pitchFamily="34" charset="-122"/>
                <a:ea typeface="微软雅黑" panose="020B0503020204020204" pitchFamily="34" charset="-122"/>
              </a:endParaRPr>
            </a:p>
          </p:txBody>
        </p:sp>
        <p:sp>
          <p:nvSpPr>
            <p:cNvPr id="12" name="箭头: 下 11"/>
            <p:cNvSpPr/>
            <p:nvPr/>
          </p:nvSpPr>
          <p:spPr>
            <a:xfrm>
              <a:off x="15724" y="4151"/>
              <a:ext cx="1077" cy="1557"/>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微软雅黑" panose="020B0503020204020204" pitchFamily="34" charset="-122"/>
              </a:endParaRPr>
            </a:p>
          </p:txBody>
        </p:sp>
        <p:sp>
          <p:nvSpPr>
            <p:cNvPr id="18" name="文本框 17"/>
            <p:cNvSpPr txBox="1"/>
            <p:nvPr/>
          </p:nvSpPr>
          <p:spPr>
            <a:xfrm>
              <a:off x="15056" y="7795"/>
              <a:ext cx="2608" cy="582"/>
            </a:xfrm>
            <a:prstGeom prst="rect">
              <a:avLst/>
            </a:prstGeom>
            <a:noFill/>
          </p:spPr>
          <p:txBody>
            <a:bodyPr wrap="square" rtlCol="0">
              <a:spAutoFit/>
            </a:bodyPr>
            <a:p>
              <a:endParaRPr lang="zh-CN" altLang="en-US" dirty="0">
                <a:ea typeface="微软雅黑" panose="020B0503020204020204" pitchFamily="34" charset="-122"/>
              </a:endParaRPr>
            </a:p>
          </p:txBody>
        </p:sp>
        <p:sp>
          <p:nvSpPr>
            <p:cNvPr id="20" name="文本框 19"/>
            <p:cNvSpPr txBox="1"/>
            <p:nvPr/>
          </p:nvSpPr>
          <p:spPr>
            <a:xfrm>
              <a:off x="14776" y="5692"/>
              <a:ext cx="3162" cy="2567"/>
            </a:xfrm>
            <a:prstGeom prst="rect">
              <a:avLst/>
            </a:prstGeom>
            <a:noFill/>
            <a:ln>
              <a:solidFill>
                <a:srgbClr val="00B0F0"/>
              </a:solidFill>
            </a:ln>
          </p:spPr>
          <p:txBody>
            <a:bodyPr wrap="square" rtlCol="0">
              <a:spAutoFit/>
            </a:bodyPr>
            <a:p>
              <a:r>
                <a:rPr lang="en-US" altLang="zh-CN" sz="2000" dirty="0">
                  <a:solidFill>
                    <a:srgbClr val="333333"/>
                  </a:solidFill>
                  <a:latin typeface="微软雅黑" panose="020B0503020204020204" pitchFamily="34" charset="-122"/>
                  <a:ea typeface="微软雅黑" panose="020B0503020204020204" pitchFamily="34" charset="-122"/>
                </a:rPr>
                <a:t>1970</a:t>
              </a:r>
              <a:r>
                <a:rPr lang="zh-CN" altLang="en-US" sz="2000" dirty="0">
                  <a:solidFill>
                    <a:srgbClr val="333333"/>
                  </a:solidFill>
                  <a:latin typeface="微软雅黑" panose="020B0503020204020204" pitchFamily="34" charset="-122"/>
                  <a:ea typeface="微软雅黑" panose="020B0503020204020204" pitchFamily="34" charset="-122"/>
                </a:rPr>
                <a:t>年</a:t>
              </a:r>
              <a:r>
                <a:rPr lang="en-US" altLang="zh-CN" sz="2000" dirty="0">
                  <a:solidFill>
                    <a:srgbClr val="333333"/>
                  </a:solidFill>
                  <a:latin typeface="微软雅黑" panose="020B0503020204020204" pitchFamily="34" charset="-122"/>
                  <a:ea typeface="微软雅黑" panose="020B0503020204020204" pitchFamily="34" charset="-122"/>
                </a:rPr>
                <a:t>4</a:t>
              </a:r>
              <a:r>
                <a:rPr lang="zh-CN" altLang="en-US" sz="2000" dirty="0">
                  <a:solidFill>
                    <a:srgbClr val="333333"/>
                  </a:solidFill>
                  <a:latin typeface="微软雅黑" panose="020B0503020204020204" pitchFamily="34" charset="-122"/>
                  <a:ea typeface="微软雅黑" panose="020B0503020204020204" pitchFamily="34" charset="-122"/>
                </a:rPr>
                <a:t>月</a:t>
              </a:r>
              <a:r>
                <a:rPr lang="en-US" altLang="zh-CN" sz="2000" dirty="0">
                  <a:solidFill>
                    <a:srgbClr val="333333"/>
                  </a:solidFill>
                  <a:latin typeface="微软雅黑" panose="020B0503020204020204" pitchFamily="34" charset="-122"/>
                  <a:ea typeface="微软雅黑" panose="020B0503020204020204" pitchFamily="34" charset="-122"/>
                </a:rPr>
                <a:t>24</a:t>
              </a:r>
              <a:r>
                <a:rPr lang="zh-CN" altLang="en-US" sz="2000" dirty="0">
                  <a:solidFill>
                    <a:srgbClr val="333333"/>
                  </a:solidFill>
                  <a:latin typeface="微软雅黑" panose="020B0503020204020204" pitchFamily="34" charset="-122"/>
                  <a:ea typeface="微软雅黑" panose="020B0503020204020204" pitchFamily="34" charset="-122"/>
                </a:rPr>
                <a:t>日，我国第一颗人造地球卫星“东方红一号”成功发射，由此开创了国的新纪元 </a:t>
              </a:r>
              <a:endParaRPr lang="zh-CN" altLang="en-US" sz="2000" dirty="0">
                <a:solidFill>
                  <a:srgbClr val="333333"/>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2"/>
            <a:stretch>
              <a:fillRect/>
            </a:stretch>
          </p:blipFill>
          <p:spPr>
            <a:xfrm>
              <a:off x="14799" y="8362"/>
              <a:ext cx="3232" cy="2102"/>
            </a:xfrm>
            <a:prstGeom prst="rect">
              <a:avLst/>
            </a:prstGeom>
          </p:spPr>
        </p:pic>
        <p:sp>
          <p:nvSpPr>
            <p:cNvPr id="25" name="Rectangle 5"/>
            <p:cNvSpPr>
              <a:spLocks noChangeArrowheads="1"/>
            </p:cNvSpPr>
            <p:nvPr/>
          </p:nvSpPr>
          <p:spPr bwMode="auto">
            <a:xfrm>
              <a:off x="7263" y="7960"/>
              <a:ext cx="4506" cy="1598"/>
            </a:xfrm>
            <a:prstGeom prst="rect">
              <a:avLst/>
            </a:prstGeom>
            <a:noFill/>
            <a:ln w="9525">
              <a:solidFill>
                <a:srgbClr val="00B0F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R="0" lvl="0" indent="0" fontAlgn="base">
                <a:lnSpc>
                  <a:spcPct val="100000"/>
                </a:lnSpc>
                <a:spcBef>
                  <a:spcPct val="0"/>
                </a:spcBef>
                <a:spcAft>
                  <a:spcPct val="0"/>
                </a:spcAft>
                <a:buClrTx/>
                <a:buSzTx/>
                <a:buFontTx/>
                <a:buNone/>
              </a:pPr>
              <a:r>
                <a:rPr lang="en-US" altLang="zh-CN" sz="2000" dirty="0">
                  <a:solidFill>
                    <a:srgbClr val="333333"/>
                  </a:solidFill>
                  <a:latin typeface="微软雅黑" panose="020B0503020204020204" pitchFamily="34" charset="-122"/>
                  <a:ea typeface="微软雅黑" panose="020B0503020204020204" pitchFamily="34" charset="-122"/>
                </a:rPr>
                <a:t>1984</a:t>
              </a:r>
              <a:r>
                <a:rPr lang="zh-CN" altLang="en-US" sz="2000" dirty="0">
                  <a:solidFill>
                    <a:srgbClr val="333333"/>
                  </a:solidFill>
                  <a:latin typeface="微软雅黑" panose="020B0503020204020204" pitchFamily="34" charset="-122"/>
                  <a:ea typeface="微软雅黑" panose="020B0503020204020204" pitchFamily="34" charset="-122"/>
                </a:rPr>
                <a:t>年</a:t>
              </a:r>
              <a:r>
                <a:rPr lang="en-US" altLang="zh-CN" sz="2000" dirty="0">
                  <a:solidFill>
                    <a:srgbClr val="333333"/>
                  </a:solidFill>
                  <a:latin typeface="微软雅黑" panose="020B0503020204020204" pitchFamily="34" charset="-122"/>
                  <a:ea typeface="微软雅黑" panose="020B0503020204020204" pitchFamily="34" charset="-122"/>
                </a:rPr>
                <a:t>4</a:t>
              </a:r>
              <a:r>
                <a:rPr lang="zh-CN" altLang="en-US" sz="2000" dirty="0">
                  <a:solidFill>
                    <a:srgbClr val="333333"/>
                  </a:solidFill>
                  <a:latin typeface="微软雅黑" panose="020B0503020204020204" pitchFamily="34" charset="-122"/>
                  <a:ea typeface="微软雅黑" panose="020B0503020204020204" pitchFamily="34" charset="-122"/>
                </a:rPr>
                <a:t>月</a:t>
              </a:r>
              <a:r>
                <a:rPr lang="en-US" altLang="zh-CN" sz="2000" dirty="0">
                  <a:solidFill>
                    <a:srgbClr val="333333"/>
                  </a:solidFill>
                  <a:latin typeface="微软雅黑" panose="020B0503020204020204" pitchFamily="34" charset="-122"/>
                  <a:ea typeface="微软雅黑" panose="020B0503020204020204" pitchFamily="34" charset="-122"/>
                </a:rPr>
                <a:t>8</a:t>
              </a:r>
              <a:r>
                <a:rPr lang="zh-CN" altLang="en-US" sz="2000" dirty="0">
                  <a:solidFill>
                    <a:srgbClr val="333333"/>
                  </a:solidFill>
                  <a:latin typeface="微软雅黑" panose="020B0503020204020204" pitchFamily="34" charset="-122"/>
                  <a:ea typeface="微软雅黑" panose="020B0503020204020204" pitchFamily="34" charset="-122"/>
                </a:rPr>
                <a:t>日  “东方红二号”</a:t>
              </a:r>
              <a:endParaRPr lang="en-US" altLang="zh-CN" sz="2000" dirty="0">
                <a:solidFill>
                  <a:srgbClr val="333333"/>
                </a:solidFill>
                <a:latin typeface="微软雅黑" panose="020B0503020204020204" pitchFamily="34" charset="-122"/>
                <a:ea typeface="微软雅黑" panose="020B0503020204020204" pitchFamily="34" charset="-122"/>
              </a:endParaRPr>
            </a:p>
            <a:p>
              <a:pPr marR="0" lvl="0" indent="0" fontAlgn="base">
                <a:lnSpc>
                  <a:spcPct val="100000"/>
                </a:lnSpc>
                <a:spcBef>
                  <a:spcPct val="0"/>
                </a:spcBef>
                <a:spcAft>
                  <a:spcPct val="0"/>
                </a:spcAft>
                <a:buClrTx/>
                <a:buSzTx/>
                <a:buFontTx/>
                <a:buNone/>
              </a:pPr>
              <a:r>
                <a:rPr lang="en-US" altLang="zh-CN" sz="2000" dirty="0">
                  <a:solidFill>
                    <a:srgbClr val="333333"/>
                  </a:solidFill>
                  <a:latin typeface="微软雅黑" panose="020B0503020204020204" pitchFamily="34" charset="-122"/>
                  <a:ea typeface="微软雅黑" panose="020B0503020204020204" pitchFamily="34" charset="-122"/>
                </a:rPr>
                <a:t>1988</a:t>
              </a:r>
              <a:r>
                <a:rPr lang="zh-CN" altLang="en-US" sz="2000" dirty="0">
                  <a:solidFill>
                    <a:srgbClr val="333333"/>
                  </a:solidFill>
                  <a:latin typeface="微软雅黑" panose="020B0503020204020204" pitchFamily="34" charset="-122"/>
                  <a:ea typeface="微软雅黑" panose="020B0503020204020204" pitchFamily="34" charset="-122"/>
                </a:rPr>
                <a:t>年</a:t>
              </a:r>
              <a:r>
                <a:rPr lang="en-US" altLang="zh-CN" sz="2000" dirty="0">
                  <a:solidFill>
                    <a:srgbClr val="333333"/>
                  </a:solidFill>
                  <a:latin typeface="微软雅黑" panose="020B0503020204020204" pitchFamily="34" charset="-122"/>
                  <a:ea typeface="微软雅黑" panose="020B0503020204020204" pitchFamily="34" charset="-122"/>
                </a:rPr>
                <a:t>3</a:t>
              </a:r>
              <a:r>
                <a:rPr lang="zh-CN" altLang="en-US" sz="2000" dirty="0">
                  <a:solidFill>
                    <a:srgbClr val="333333"/>
                  </a:solidFill>
                  <a:latin typeface="微软雅黑" panose="020B0503020204020204" pitchFamily="34" charset="-122"/>
                  <a:ea typeface="微软雅黑" panose="020B0503020204020204" pitchFamily="34" charset="-122"/>
                </a:rPr>
                <a:t>月</a:t>
              </a:r>
              <a:r>
                <a:rPr lang="en-US" altLang="zh-CN" sz="2000" dirty="0">
                  <a:solidFill>
                    <a:srgbClr val="333333"/>
                  </a:solidFill>
                  <a:latin typeface="微软雅黑" panose="020B0503020204020204" pitchFamily="34" charset="-122"/>
                  <a:ea typeface="微软雅黑" panose="020B0503020204020204" pitchFamily="34" charset="-122"/>
                </a:rPr>
                <a:t>7</a:t>
              </a:r>
              <a:r>
                <a:rPr lang="zh-CN" altLang="en-US" sz="2000" dirty="0">
                  <a:solidFill>
                    <a:srgbClr val="333333"/>
                  </a:solidFill>
                  <a:latin typeface="微软雅黑" panose="020B0503020204020204" pitchFamily="34" charset="-122"/>
                  <a:ea typeface="微软雅黑" panose="020B0503020204020204" pitchFamily="34" charset="-122"/>
                </a:rPr>
                <a:t>日   “东方红二号甲”</a:t>
              </a:r>
              <a:endParaRPr lang="en-US" altLang="zh-CN" sz="2000" dirty="0">
                <a:solidFill>
                  <a:srgbClr val="333333"/>
                </a:solidFill>
                <a:latin typeface="微软雅黑" panose="020B0503020204020204" pitchFamily="34" charset="-122"/>
                <a:ea typeface="微软雅黑" panose="020B0503020204020204" pitchFamily="34" charset="-122"/>
              </a:endParaRPr>
            </a:p>
            <a:p>
              <a:pPr marR="0" lvl="0" indent="0" fontAlgn="base">
                <a:lnSpc>
                  <a:spcPct val="100000"/>
                </a:lnSpc>
                <a:spcBef>
                  <a:spcPct val="0"/>
                </a:spcBef>
                <a:spcAft>
                  <a:spcPct val="0"/>
                </a:spcAft>
                <a:buClrTx/>
                <a:buSzTx/>
                <a:buFontTx/>
                <a:buNone/>
              </a:pPr>
              <a:r>
                <a:rPr lang="en-US" altLang="zh-CN" sz="2000" dirty="0">
                  <a:solidFill>
                    <a:srgbClr val="333333"/>
                  </a:solidFill>
                  <a:latin typeface="微软雅黑" panose="020B0503020204020204" pitchFamily="34" charset="-122"/>
                  <a:ea typeface="微软雅黑" panose="020B0503020204020204" pitchFamily="34" charset="-122"/>
                </a:rPr>
                <a:t>1997</a:t>
              </a:r>
              <a:r>
                <a:rPr lang="zh-CN" altLang="en-US" sz="2000" dirty="0">
                  <a:solidFill>
                    <a:srgbClr val="333333"/>
                  </a:solidFill>
                  <a:latin typeface="微软雅黑" panose="020B0503020204020204" pitchFamily="34" charset="-122"/>
                  <a:ea typeface="微软雅黑" panose="020B0503020204020204" pitchFamily="34" charset="-122"/>
                </a:rPr>
                <a:t>年</a:t>
              </a:r>
              <a:r>
                <a:rPr lang="en-US" altLang="zh-CN" sz="2000" dirty="0">
                  <a:solidFill>
                    <a:srgbClr val="333333"/>
                  </a:solidFill>
                  <a:latin typeface="微软雅黑" panose="020B0503020204020204" pitchFamily="34" charset="-122"/>
                  <a:ea typeface="微软雅黑" panose="020B0503020204020204" pitchFamily="34" charset="-122"/>
                </a:rPr>
                <a:t>5</a:t>
              </a:r>
              <a:r>
                <a:rPr lang="zh-CN" altLang="en-US" sz="2000" dirty="0">
                  <a:solidFill>
                    <a:srgbClr val="333333"/>
                  </a:solidFill>
                  <a:latin typeface="微软雅黑" panose="020B0503020204020204" pitchFamily="34" charset="-122"/>
                  <a:ea typeface="微软雅黑" panose="020B0503020204020204" pitchFamily="34" charset="-122"/>
                </a:rPr>
                <a:t>月</a:t>
              </a:r>
              <a:r>
                <a:rPr lang="en-US" altLang="zh-CN" sz="2000" dirty="0">
                  <a:solidFill>
                    <a:srgbClr val="333333"/>
                  </a:solidFill>
                  <a:latin typeface="微软雅黑" panose="020B0503020204020204" pitchFamily="34" charset="-122"/>
                  <a:ea typeface="微软雅黑" panose="020B0503020204020204" pitchFamily="34" charset="-122"/>
                </a:rPr>
                <a:t>12</a:t>
              </a:r>
              <a:r>
                <a:rPr lang="zh-CN" altLang="en-US" sz="2000" dirty="0">
                  <a:solidFill>
                    <a:srgbClr val="333333"/>
                  </a:solidFill>
                  <a:latin typeface="微软雅黑" panose="020B0503020204020204" pitchFamily="34" charset="-122"/>
                  <a:ea typeface="微软雅黑" panose="020B0503020204020204" pitchFamily="34" charset="-122"/>
                </a:rPr>
                <a:t>日“东方红三号”</a:t>
              </a:r>
              <a:endParaRPr lang="en-US" altLang="zh-CN" sz="2000" dirty="0">
                <a:solidFill>
                  <a:srgbClr val="333333"/>
                </a:solidFill>
                <a:latin typeface="微软雅黑" panose="020B0503020204020204" pitchFamily="34" charset="-122"/>
                <a:ea typeface="微软雅黑" panose="020B0503020204020204" pitchFamily="34" charset="-122"/>
              </a:endParaRPr>
            </a:p>
          </p:txBody>
        </p:sp>
        <p:sp>
          <p:nvSpPr>
            <p:cNvPr id="26" name="箭头: 左 25"/>
            <p:cNvSpPr/>
            <p:nvPr/>
          </p:nvSpPr>
          <p:spPr>
            <a:xfrm>
              <a:off x="12208" y="8135"/>
              <a:ext cx="1531" cy="1247"/>
            </a:xfrm>
            <a:prstGeom prst="lef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微软雅黑" panose="020B0503020204020204" pitchFamily="34" charset="-122"/>
              </a:endParaRPr>
            </a:p>
          </p:txBody>
        </p:sp>
        <p:sp>
          <p:nvSpPr>
            <p:cNvPr id="30" name="文本框 29"/>
            <p:cNvSpPr txBox="1"/>
            <p:nvPr/>
          </p:nvSpPr>
          <p:spPr>
            <a:xfrm>
              <a:off x="700" y="7799"/>
              <a:ext cx="4484" cy="2567"/>
            </a:xfrm>
            <a:prstGeom prst="rect">
              <a:avLst/>
            </a:prstGeom>
            <a:noFill/>
            <a:ln>
              <a:solidFill>
                <a:srgbClr val="00B0F0"/>
              </a:solidFill>
            </a:ln>
          </p:spPr>
          <p:txBody>
            <a:bodyPr wrap="square" rtlCol="0">
              <a:spAutoFit/>
            </a:bodyPr>
            <a:p>
              <a:pPr fontAlgn="base">
                <a:spcBef>
                  <a:spcPct val="0"/>
                </a:spcBef>
                <a:spcAft>
                  <a:spcPct val="0"/>
                </a:spcAft>
              </a:pPr>
              <a:r>
                <a:rPr lang="zh-CN" altLang="zh-CN" sz="2000" dirty="0">
                  <a:solidFill>
                    <a:srgbClr val="333333"/>
                  </a:solidFill>
                  <a:latin typeface="微软雅黑" panose="020B0503020204020204" pitchFamily="34" charset="-122"/>
                  <a:ea typeface="微软雅黑" panose="020B0503020204020204" pitchFamily="34" charset="-122"/>
                </a:rPr>
                <a:t>“东方红四号”</a:t>
              </a:r>
              <a:r>
                <a:rPr lang="en-US" altLang="zh-CN" sz="2000" dirty="0">
                  <a:solidFill>
                    <a:srgbClr val="333333"/>
                  </a:solidFill>
                  <a:latin typeface="微软雅黑" panose="020B0503020204020204" pitchFamily="34" charset="-122"/>
                  <a:ea typeface="微软雅黑" panose="020B0503020204020204" pitchFamily="34" charset="-122"/>
                </a:rPr>
                <a:t> </a:t>
              </a:r>
              <a:endParaRPr lang="en-US" altLang="zh-CN" sz="2000" dirty="0">
                <a:solidFill>
                  <a:srgbClr val="333333"/>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zh-CN" sz="2000" dirty="0">
                  <a:solidFill>
                    <a:srgbClr val="333333"/>
                  </a:solidFill>
                  <a:latin typeface="微软雅黑" panose="020B0503020204020204" pitchFamily="34" charset="-122"/>
                  <a:ea typeface="微软雅黑" panose="020B0503020204020204" pitchFamily="34" charset="-122"/>
                </a:rPr>
                <a:t>它的研发成功为我国通信广播卫星达到</a:t>
              </a:r>
              <a:r>
                <a:rPr lang="en-US" altLang="zh-CN" sz="2000" dirty="0">
                  <a:solidFill>
                    <a:srgbClr val="333333"/>
                  </a:solidFill>
                  <a:latin typeface="微软雅黑" panose="020B0503020204020204" pitchFamily="34" charset="-122"/>
                  <a:ea typeface="微软雅黑" panose="020B0503020204020204" pitchFamily="34" charset="-122"/>
                </a:rPr>
                <a:t>20</a:t>
              </a:r>
              <a:r>
                <a:rPr lang="zh-CN" altLang="zh-CN" sz="2000" dirty="0">
                  <a:solidFill>
                    <a:srgbClr val="333333"/>
                  </a:solidFill>
                  <a:latin typeface="微软雅黑" panose="020B0503020204020204" pitchFamily="34" charset="-122"/>
                  <a:ea typeface="微软雅黑" panose="020B0503020204020204" pitchFamily="34" charset="-122"/>
                </a:rPr>
                <a:t>世纪</a:t>
              </a:r>
              <a:r>
                <a:rPr lang="en-US" altLang="zh-CN" sz="2000" dirty="0">
                  <a:solidFill>
                    <a:srgbClr val="333333"/>
                  </a:solidFill>
                  <a:latin typeface="微软雅黑" panose="020B0503020204020204" pitchFamily="34" charset="-122"/>
                  <a:ea typeface="微软雅黑" panose="020B0503020204020204" pitchFamily="34" charset="-122"/>
                </a:rPr>
                <a:t>90</a:t>
              </a:r>
              <a:r>
                <a:rPr lang="zh-CN" altLang="zh-CN" sz="2000" dirty="0">
                  <a:solidFill>
                    <a:srgbClr val="333333"/>
                  </a:solidFill>
                  <a:latin typeface="微软雅黑" panose="020B0503020204020204" pitchFamily="34" charset="-122"/>
                  <a:ea typeface="微软雅黑" panose="020B0503020204020204" pitchFamily="34" charset="-122"/>
                </a:rPr>
                <a:t>年代末国际通信广播卫星水平，实现跨越式发展奠定了基础。</a:t>
              </a:r>
              <a:endParaRPr lang="zh-CN" altLang="en-US" sz="2000" dirty="0">
                <a:solidFill>
                  <a:srgbClr val="333333"/>
                </a:solidFill>
                <a:latin typeface="微软雅黑" panose="020B0503020204020204" pitchFamily="34" charset="-122"/>
                <a:ea typeface="微软雅黑" panose="020B0503020204020204" pitchFamily="34" charset="-122"/>
              </a:endParaRPr>
            </a:p>
          </p:txBody>
        </p:sp>
        <p:sp>
          <p:nvSpPr>
            <p:cNvPr id="31" name="箭头: 左 30"/>
            <p:cNvSpPr/>
            <p:nvPr/>
          </p:nvSpPr>
          <p:spPr>
            <a:xfrm>
              <a:off x="5621" y="8250"/>
              <a:ext cx="1409" cy="1018"/>
            </a:xfrm>
            <a:prstGeom prst="lef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微软雅黑" panose="020B0503020204020204" pitchFamily="34" charset="-122"/>
              </a:endParaRPr>
            </a:p>
          </p:txBody>
        </p:sp>
        <p:sp>
          <p:nvSpPr>
            <p:cNvPr id="33" name="箭头: 右 32"/>
            <p:cNvSpPr/>
            <p:nvPr/>
          </p:nvSpPr>
          <p:spPr>
            <a:xfrm>
              <a:off x="11772" y="2908"/>
              <a:ext cx="1531" cy="1018"/>
            </a:xfrm>
            <a:prstGeom prst="righ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卫星网络</a:t>
            </a:r>
            <a:endParaRPr lang="zh-CN" altLang="en-US" dirty="0"/>
          </a:p>
        </p:txBody>
      </p:sp>
      <p:sp>
        <p:nvSpPr>
          <p:cNvPr id="7" name="内容占位符 2"/>
          <p:cNvSpPr txBox="1"/>
          <p:nvPr/>
        </p:nvSpPr>
        <p:spPr>
          <a:xfrm>
            <a:off x="1008683" y="1628120"/>
            <a:ext cx="14833648" cy="4248472"/>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卫星轨道</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低地轨道</a:t>
            </a:r>
            <a:r>
              <a:rPr lang="en-US" altLang="zh-CN" sz="2800" dirty="0">
                <a:solidFill>
                  <a:schemeClr val="tx1">
                    <a:lumMod val="65000"/>
                    <a:lumOff val="35000"/>
                  </a:schemeClr>
                </a:solidFill>
                <a:latin typeface="+mj-ea"/>
                <a:ea typeface="+mj-ea"/>
              </a:rPr>
              <a:t>LEO</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Low Earth Orbit</a:t>
            </a:r>
            <a:r>
              <a:rPr lang="zh-CN" altLang="en-US" sz="2800" dirty="0">
                <a:solidFill>
                  <a:schemeClr val="tx1">
                    <a:lumMod val="65000"/>
                    <a:lumOff val="35000"/>
                  </a:schemeClr>
                </a:solidFill>
                <a:latin typeface="+mj-ea"/>
                <a:ea typeface="+mj-ea"/>
              </a:rPr>
              <a:t>）：高度范围</a:t>
            </a:r>
            <a:r>
              <a:rPr lang="en-US" altLang="zh-CN" sz="2800" dirty="0">
                <a:solidFill>
                  <a:schemeClr val="tx1">
                    <a:lumMod val="65000"/>
                    <a:lumOff val="35000"/>
                  </a:schemeClr>
                </a:solidFill>
                <a:latin typeface="+mj-ea"/>
                <a:ea typeface="+mj-ea"/>
              </a:rPr>
              <a:t>500km~1500km</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中地轨道</a:t>
            </a:r>
            <a:r>
              <a:rPr lang="en-US" altLang="zh-CN" sz="2800" dirty="0">
                <a:solidFill>
                  <a:schemeClr val="tx1">
                    <a:lumMod val="65000"/>
                    <a:lumOff val="35000"/>
                  </a:schemeClr>
                </a:solidFill>
                <a:latin typeface="+mj-ea"/>
                <a:ea typeface="+mj-ea"/>
              </a:rPr>
              <a:t>MEO</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Medium Earth Orbit</a:t>
            </a:r>
            <a:r>
              <a:rPr lang="zh-CN" altLang="en-US" sz="2800" dirty="0">
                <a:solidFill>
                  <a:schemeClr val="tx1">
                    <a:lumMod val="65000"/>
                    <a:lumOff val="35000"/>
                  </a:schemeClr>
                </a:solidFill>
                <a:latin typeface="+mj-ea"/>
                <a:ea typeface="+mj-ea"/>
              </a:rPr>
              <a:t>）：高度范围</a:t>
            </a:r>
            <a:r>
              <a:rPr lang="en-US" altLang="zh-CN" sz="2800" dirty="0">
                <a:solidFill>
                  <a:schemeClr val="tx1">
                    <a:lumMod val="65000"/>
                    <a:lumOff val="35000"/>
                  </a:schemeClr>
                </a:solidFill>
                <a:latin typeface="+mj-ea"/>
                <a:ea typeface="+mj-ea"/>
              </a:rPr>
              <a:t>8000km~18000km</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地球同步轨道</a:t>
            </a:r>
            <a:r>
              <a:rPr lang="en-US" altLang="zh-CN" sz="2800" dirty="0">
                <a:solidFill>
                  <a:schemeClr val="tx1">
                    <a:lumMod val="65000"/>
                    <a:lumOff val="35000"/>
                  </a:schemeClr>
                </a:solidFill>
                <a:latin typeface="+mj-ea"/>
                <a:ea typeface="+mj-ea"/>
              </a:rPr>
              <a:t>GEO</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Geostationary Earth Orbit</a:t>
            </a:r>
            <a:r>
              <a:rPr lang="zh-CN" altLang="en-US" sz="2800" dirty="0">
                <a:solidFill>
                  <a:schemeClr val="tx1">
                    <a:lumMod val="65000"/>
                    <a:lumOff val="35000"/>
                  </a:schemeClr>
                </a:solidFill>
                <a:latin typeface="+mj-ea"/>
                <a:ea typeface="+mj-ea"/>
              </a:rPr>
              <a:t>）：高度</a:t>
            </a:r>
            <a:r>
              <a:rPr lang="en-US" altLang="zh-CN" sz="2800" dirty="0">
                <a:solidFill>
                  <a:schemeClr val="tx1">
                    <a:lumMod val="65000"/>
                    <a:lumOff val="35000"/>
                  </a:schemeClr>
                </a:solidFill>
                <a:latin typeface="+mj-ea"/>
                <a:ea typeface="+mj-ea"/>
              </a:rPr>
              <a:t>35863km</a:t>
            </a:r>
            <a:endParaRPr lang="zh-CN" altLang="en-US" sz="2800" dirty="0">
              <a:solidFill>
                <a:schemeClr val="tx1">
                  <a:lumMod val="65000"/>
                  <a:lumOff val="35000"/>
                </a:schemeClr>
              </a:solidFill>
              <a:latin typeface="+mj-ea"/>
              <a:ea typeface="+mj-ea"/>
            </a:endParaRPr>
          </a:p>
        </p:txBody>
      </p:sp>
      <p:pic>
        <p:nvPicPr>
          <p:cNvPr id="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26972" y="5236429"/>
            <a:ext cx="5164204" cy="505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 y="5165929"/>
            <a:ext cx="6824746" cy="512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47" y="5156056"/>
            <a:ext cx="6280736" cy="512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卫星网络</a:t>
            </a:r>
            <a:endParaRPr lang="zh-CN" altLang="en-US" dirty="0"/>
          </a:p>
        </p:txBody>
      </p:sp>
      <p:sp>
        <p:nvSpPr>
          <p:cNvPr id="7" name="内容占位符 2"/>
          <p:cNvSpPr txBox="1"/>
          <p:nvPr/>
        </p:nvSpPr>
        <p:spPr>
          <a:xfrm>
            <a:off x="1008683" y="1373485"/>
            <a:ext cx="14833648" cy="4248472"/>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同步卫星</a:t>
            </a:r>
            <a:endParaRPr lang="en-US" altLang="zh-CN" sz="3200" b="1" dirty="0">
              <a:solidFill>
                <a:schemeClr val="tx1">
                  <a:lumMod val="75000"/>
                  <a:lumOff val="25000"/>
                </a:schemeClr>
              </a:solidFill>
              <a:latin typeface="+mj-ea"/>
              <a:ea typeface="+mj-ea"/>
            </a:endParaRPr>
          </a:p>
          <a:p>
            <a:pPr lvl="1" algn="l" fontAlgn="auto">
              <a:lnSpc>
                <a:spcPct val="150000"/>
              </a:lnSpc>
              <a:spcAft>
                <a:spcPts val="0"/>
              </a:spcAft>
            </a:pPr>
            <a:r>
              <a:rPr lang="zh-CN" altLang="en-US" sz="2800" dirty="0">
                <a:solidFill>
                  <a:schemeClr val="tx1">
                    <a:lumMod val="65000"/>
                    <a:lumOff val="35000"/>
                  </a:schemeClr>
                </a:solidFill>
                <a:latin typeface="+mj-ea"/>
                <a:ea typeface="+mj-ea"/>
              </a:rPr>
              <a:t>人造卫星绕地球的周期和地球的自转同步称为同步卫 星(Geostationary Satellite)，它的优点是使用者只要 对准人造卫星就可进行沟通而不必再追踪卫星的轨迹。</a:t>
            </a:r>
            <a:endParaRPr lang="zh-CN" altLang="en-US" sz="2800" dirty="0">
              <a:solidFill>
                <a:schemeClr val="tx1">
                  <a:lumMod val="65000"/>
                  <a:lumOff val="35000"/>
                </a:schemeClr>
              </a:solidFill>
              <a:latin typeface="+mj-ea"/>
              <a:ea typeface="+mj-ea"/>
            </a:endParaRPr>
          </a:p>
          <a:p>
            <a:pPr marL="786130" lvl="1" indent="0" algn="l" fontAlgn="auto">
              <a:lnSpc>
                <a:spcPct val="150000"/>
              </a:lnSpc>
              <a:spcAft>
                <a:spcPts val="0"/>
              </a:spcAft>
              <a:buNone/>
            </a:pPr>
            <a:r>
              <a:rPr lang="zh-CN" altLang="en-US" sz="2800" dirty="0">
                <a:solidFill>
                  <a:schemeClr val="tx1">
                    <a:lumMod val="65000"/>
                    <a:lumOff val="35000"/>
                  </a:schemeClr>
                </a:solidFill>
                <a:latin typeface="+mj-ea"/>
                <a:ea typeface="+mj-ea"/>
              </a:rPr>
              <a:t>三个特点：</a:t>
            </a:r>
            <a:endParaRPr lang="zh-CN" altLang="en-US" sz="2800" dirty="0">
              <a:solidFill>
                <a:schemeClr val="tx1">
                  <a:lumMod val="65000"/>
                  <a:lumOff val="35000"/>
                </a:schemeClr>
              </a:solidFill>
              <a:latin typeface="+mj-ea"/>
              <a:ea typeface="+mj-ea"/>
            </a:endParaRPr>
          </a:p>
          <a:p>
            <a:pPr lvl="1" algn="l" fontAlgn="auto">
              <a:lnSpc>
                <a:spcPct val="150000"/>
              </a:lnSpc>
              <a:spcAft>
                <a:spcPts val="0"/>
              </a:spcAft>
            </a:pPr>
            <a:r>
              <a:rPr lang="zh-CN" altLang="en-US" sz="2800" dirty="0">
                <a:solidFill>
                  <a:schemeClr val="tx1">
                    <a:lumMod val="65000"/>
                    <a:lumOff val="35000"/>
                  </a:schemeClr>
                </a:solidFill>
                <a:latin typeface="+mj-ea"/>
                <a:ea typeface="+mj-ea"/>
              </a:rPr>
              <a:t>卫星必须与地球同步向东旋转</a:t>
            </a:r>
            <a:endParaRPr lang="zh-CN" altLang="en-US" sz="2800" dirty="0">
              <a:solidFill>
                <a:schemeClr val="tx1">
                  <a:lumMod val="65000"/>
                  <a:lumOff val="35000"/>
                </a:schemeClr>
              </a:solidFill>
              <a:latin typeface="+mj-ea"/>
              <a:ea typeface="+mj-ea"/>
            </a:endParaRPr>
          </a:p>
          <a:p>
            <a:pPr lvl="1" algn="l" fontAlgn="auto">
              <a:lnSpc>
                <a:spcPct val="150000"/>
              </a:lnSpc>
              <a:spcAft>
                <a:spcPts val="0"/>
              </a:spcAft>
            </a:pPr>
            <a:r>
              <a:rPr lang="zh-CN" altLang="en-US" sz="2800" dirty="0">
                <a:solidFill>
                  <a:schemeClr val="tx1">
                    <a:lumMod val="65000"/>
                    <a:lumOff val="35000"/>
                  </a:schemeClr>
                </a:solidFill>
                <a:latin typeface="+mj-ea"/>
                <a:ea typeface="+mj-ea"/>
              </a:rPr>
              <a:t>轨道为圆</a:t>
            </a:r>
            <a:endParaRPr lang="zh-CN" altLang="en-US" sz="2800" dirty="0">
              <a:solidFill>
                <a:schemeClr val="tx1">
                  <a:lumMod val="65000"/>
                  <a:lumOff val="35000"/>
                </a:schemeClr>
              </a:solidFill>
              <a:latin typeface="+mj-ea"/>
              <a:ea typeface="+mj-ea"/>
            </a:endParaRPr>
          </a:p>
          <a:p>
            <a:pPr lvl="1" algn="l" fontAlgn="auto">
              <a:lnSpc>
                <a:spcPct val="150000"/>
              </a:lnSpc>
              <a:spcAft>
                <a:spcPts val="0"/>
              </a:spcAft>
            </a:pPr>
            <a:r>
              <a:rPr lang="zh-CN" altLang="en-US" sz="2800" dirty="0">
                <a:solidFill>
                  <a:schemeClr val="tx1">
                    <a:lumMod val="65000"/>
                    <a:lumOff val="35000"/>
                  </a:schemeClr>
                </a:solidFill>
                <a:latin typeface="+mj-ea"/>
                <a:ea typeface="+mj-ea"/>
              </a:rPr>
              <a:t>轨道倾角为零度</a:t>
            </a:r>
            <a:endParaRPr lang="zh-CN" altLang="en-US" sz="2800" dirty="0">
              <a:solidFill>
                <a:schemeClr val="tx1">
                  <a:lumMod val="65000"/>
                  <a:lumOff val="35000"/>
                </a:schemeClr>
              </a:solidFill>
              <a:latin typeface="+mj-ea"/>
              <a:ea typeface="+mj-ea"/>
            </a:endParaRPr>
          </a:p>
        </p:txBody>
      </p:sp>
      <p:pic>
        <p:nvPicPr>
          <p:cNvPr id="2" name="图片 1"/>
          <p:cNvPicPr>
            <a:picLocks noChangeAspect="1"/>
          </p:cNvPicPr>
          <p:nvPr>
            <p:custDataLst>
              <p:tags r:id="rId1"/>
            </p:custDataLst>
          </p:nvPr>
        </p:nvPicPr>
        <p:blipFill>
          <a:blip r:embed="rId2"/>
          <a:stretch>
            <a:fillRect/>
          </a:stretch>
        </p:blipFill>
        <p:spPr>
          <a:xfrm>
            <a:off x="8812530" y="4125595"/>
            <a:ext cx="7567930" cy="539877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卫星网络</a:t>
            </a:r>
            <a:endParaRPr lang="zh-CN" altLang="en-US" dirty="0"/>
          </a:p>
        </p:txBody>
      </p:sp>
      <p:sp>
        <p:nvSpPr>
          <p:cNvPr id="7" name="内容占位符 2"/>
          <p:cNvSpPr txBox="1"/>
          <p:nvPr/>
        </p:nvSpPr>
        <p:spPr>
          <a:xfrm>
            <a:off x="753745" y="1188720"/>
            <a:ext cx="12414885" cy="424878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altLang="zh-CN" sz="32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地球站”与“地面站”</a:t>
            </a:r>
            <a:endParaRPr lang="zh-CN" altLang="en-US" sz="3200" b="1" dirty="0">
              <a:solidFill>
                <a:srgbClr val="0070C0"/>
              </a:solidFill>
              <a:latin typeface="微软雅黑" panose="020B0503020204020204" pitchFamily="34" charset="-122"/>
              <a:ea typeface="微软雅黑" panose="020B0503020204020204" pitchFamily="34" charset="-122"/>
            </a:endParaRPr>
          </a:p>
          <a:p>
            <a:pPr lvl="1" algn="l" fontAlgn="auto">
              <a:lnSpc>
                <a:spcPct val="150000"/>
              </a:lnSpc>
              <a:spcAft>
                <a:spcPts val="0"/>
              </a:spcAft>
            </a:pPr>
            <a:r>
              <a:rPr lang="zh-CN" altLang="zh-CN" sz="2800" kern="1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地球站</a:t>
            </a:r>
            <a:r>
              <a:rPr lang="zh-CN" altLang="zh-CN" sz="2800" kern="100" dirty="0">
                <a:solidFill>
                  <a:srgbClr val="000000"/>
                </a:solidFill>
                <a:effectLst/>
                <a:latin typeface="微软雅黑" panose="020B0503020204020204" pitchFamily="34" charset="-122"/>
                <a:ea typeface="微软雅黑" panose="020B0503020204020204" pitchFamily="34" charset="-122"/>
                <a:sym typeface="+mn-ea"/>
              </a:rPr>
              <a:t>：指在地球表面附近的无线电通信站</a:t>
            </a:r>
            <a:endParaRPr lang="zh-CN" altLang="zh-CN" sz="2800" kern="100" dirty="0">
              <a:solidFill>
                <a:srgbClr val="000000"/>
              </a:solidFill>
              <a:effectLst/>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pPr>
            <a:r>
              <a:rPr lang="zh-CN" altLang="zh-CN" sz="2800" kern="1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地面站：</a:t>
            </a:r>
            <a:r>
              <a:rPr lang="zh-CN" altLang="zh-CN" sz="2800" kern="100" dirty="0">
                <a:solidFill>
                  <a:srgbClr val="000000"/>
                </a:solidFill>
                <a:effectLst/>
                <a:latin typeface="微软雅黑" panose="020B0503020204020204" pitchFamily="34" charset="-122"/>
                <a:ea typeface="微软雅黑" panose="020B0503020204020204" pitchFamily="34" charset="-122"/>
                <a:sym typeface="+mn-ea"/>
              </a:rPr>
              <a:t>地方站、中心 站、通信枢纽、陆上移动站、便携站等。机载站：空中移动站   船（舰）载站：海军舰艇站、远洋轮船站</a:t>
            </a:r>
            <a:endParaRPr lang="zh-CN" altLang="zh-CN" sz="2800" kern="100" dirty="0">
              <a:solidFill>
                <a:srgbClr val="000000"/>
              </a:solidFill>
              <a:effectLst/>
              <a:latin typeface="微软雅黑" panose="020B0503020204020204" pitchFamily="34" charset="-122"/>
              <a:ea typeface="微软雅黑" panose="020B0503020204020204" pitchFamily="34" charset="-122"/>
              <a:sym typeface="+mn-ea"/>
            </a:endParaRPr>
          </a:p>
          <a:p>
            <a:pPr lvl="1" algn="l" fontAlgn="auto">
              <a:lnSpc>
                <a:spcPct val="150000"/>
              </a:lnSpc>
              <a:spcAft>
                <a:spcPts val="0"/>
              </a:spcAft>
            </a:pPr>
            <a:endParaRPr lang="zh-CN" altLang="zh-CN" sz="2800" kern="100" dirty="0">
              <a:solidFill>
                <a:srgbClr val="000000"/>
              </a:solidFill>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569200" y="4255770"/>
            <a:ext cx="8370570" cy="560451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卫星网络</a:t>
            </a:r>
            <a:endParaRPr lang="zh-CN" altLang="en-US" dirty="0"/>
          </a:p>
        </p:txBody>
      </p:sp>
      <p:sp>
        <p:nvSpPr>
          <p:cNvPr id="7" name="内容占位符 2"/>
          <p:cNvSpPr txBox="1"/>
          <p:nvPr/>
        </p:nvSpPr>
        <p:spPr>
          <a:xfrm>
            <a:off x="753745" y="1475740"/>
            <a:ext cx="12414885" cy="424878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zh-CN" sz="32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卫星通信系统：由</a:t>
            </a:r>
            <a:r>
              <a:rPr lang="en-US" altLang="zh-CN" sz="32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4</a:t>
            </a:r>
            <a:r>
              <a:rPr lang="zh-CN" altLang="zh-CN" sz="32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部分组成的</a:t>
            </a:r>
            <a:endParaRPr lang="zh-CN" altLang="en-US" sz="3200" b="1" dirty="0">
              <a:solidFill>
                <a:srgbClr val="0070C0"/>
              </a:solidFill>
              <a:latin typeface="微软雅黑" panose="020B0503020204020204" pitchFamily="34" charset="-122"/>
              <a:ea typeface="微软雅黑" panose="020B0503020204020204" pitchFamily="34" charset="-122"/>
            </a:endParaRPr>
          </a:p>
          <a:p>
            <a:pPr lvl="1" algn="l" fontAlgn="auto">
              <a:lnSpc>
                <a:spcPct val="150000"/>
              </a:lnSpc>
              <a:spcAft>
                <a:spcPts val="0"/>
              </a:spcAft>
            </a:pPr>
            <a:r>
              <a:rPr lang="zh-CN" altLang="zh-CN" sz="2800" kern="1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地球站</a:t>
            </a:r>
            <a:r>
              <a:rPr lang="zh-CN" altLang="zh-CN" sz="2800" kern="100" dirty="0">
                <a:solidFill>
                  <a:srgbClr val="000000"/>
                </a:solidFill>
                <a:effectLst/>
                <a:latin typeface="微软雅黑" panose="020B0503020204020204" pitchFamily="34" charset="-122"/>
                <a:ea typeface="微软雅黑" panose="020B0503020204020204" pitchFamily="34" charset="-122"/>
                <a:sym typeface="+mn-ea"/>
              </a:rPr>
              <a:t>：地球站是卫星通信系统中的地面通信设备，也称卫星地球站</a:t>
            </a:r>
            <a:endParaRPr lang="zh-CN" altLang="zh-CN" sz="2800" kern="100" dirty="0">
              <a:solidFill>
                <a:srgbClr val="000000"/>
              </a:solidFill>
              <a:effectLst/>
              <a:latin typeface="微软雅黑" panose="020B0503020204020204" pitchFamily="34" charset="-122"/>
              <a:ea typeface="微软雅黑" panose="020B0503020204020204" pitchFamily="34" charset="-122"/>
            </a:endParaRPr>
          </a:p>
          <a:p>
            <a:pPr lvl="1" algn="l" fontAlgn="auto">
              <a:lnSpc>
                <a:spcPct val="150000"/>
              </a:lnSpc>
              <a:spcAft>
                <a:spcPts val="0"/>
              </a:spcAft>
            </a:pPr>
            <a:r>
              <a:rPr lang="zh-CN" altLang="zh-CN" sz="2800" kern="1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通信卫星</a:t>
            </a:r>
            <a:r>
              <a:rPr lang="zh-CN" altLang="zh-CN" sz="2800" kern="100" dirty="0">
                <a:solidFill>
                  <a:srgbClr val="000000"/>
                </a:solidFill>
                <a:effectLst/>
                <a:latin typeface="微软雅黑" panose="020B0503020204020204" pitchFamily="34" charset="-122"/>
                <a:ea typeface="微软雅黑" panose="020B0503020204020204" pitchFamily="34" charset="-122"/>
                <a:sym typeface="+mn-ea"/>
              </a:rPr>
              <a:t>：通信卫星包括通信系统、遥测系统、遥控系统、跟踪系统、控制系统、能源系统、温控系统、远地点发动机和机械结构系统等，主体是通信系统。</a:t>
            </a:r>
            <a:endParaRPr lang="zh-CN" altLang="zh-CN" sz="2800" kern="100" dirty="0">
              <a:solidFill>
                <a:srgbClr val="000000"/>
              </a:solidFill>
              <a:effectLst/>
              <a:latin typeface="微软雅黑" panose="020B0503020204020204" pitchFamily="34" charset="-122"/>
              <a:ea typeface="微软雅黑" panose="020B0503020204020204" pitchFamily="34" charset="-122"/>
            </a:endParaRPr>
          </a:p>
          <a:p>
            <a:pPr lvl="1" algn="l" fontAlgn="auto">
              <a:lnSpc>
                <a:spcPct val="150000"/>
              </a:lnSpc>
              <a:spcAft>
                <a:spcPts val="0"/>
              </a:spcAft>
            </a:pPr>
            <a:r>
              <a:rPr lang="zh-CN" altLang="zh-CN" sz="2800" kern="1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遥测、遥控和跟踪系统</a:t>
            </a:r>
            <a:r>
              <a:rPr lang="zh-CN" altLang="zh-CN" sz="2800" kern="100" dirty="0">
                <a:solidFill>
                  <a:srgbClr val="000000"/>
                </a:solidFill>
                <a:effectLst/>
                <a:latin typeface="微软雅黑" panose="020B0503020204020204" pitchFamily="34" charset="-122"/>
                <a:ea typeface="微软雅黑" panose="020B0503020204020204" pitchFamily="34" charset="-122"/>
                <a:sym typeface="+mn-ea"/>
              </a:rPr>
              <a:t>：接收地面测控站的指令信号，使卫星上的设备按指令动作；向地面测控站发送遥测信号，提供卫星工作情况和环境信息</a:t>
            </a:r>
            <a:endParaRPr lang="zh-CN" altLang="zh-CN" sz="2800" kern="100" dirty="0">
              <a:solidFill>
                <a:srgbClr val="000000"/>
              </a:solidFill>
              <a:effectLst/>
              <a:latin typeface="微软雅黑" panose="020B0503020204020204" pitchFamily="34" charset="-122"/>
              <a:ea typeface="微软雅黑" panose="020B0503020204020204" pitchFamily="34" charset="-122"/>
            </a:endParaRPr>
          </a:p>
          <a:p>
            <a:pPr lvl="1" algn="l" fontAlgn="auto">
              <a:lnSpc>
                <a:spcPct val="150000"/>
              </a:lnSpc>
              <a:spcAft>
                <a:spcPts val="0"/>
              </a:spcAft>
            </a:pPr>
            <a:r>
              <a:rPr lang="zh-CN" altLang="zh-CN" sz="2800" kern="1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控制监控系统</a:t>
            </a:r>
            <a:r>
              <a:rPr lang="zh-CN" altLang="zh-CN" sz="2800" kern="100" dirty="0">
                <a:solidFill>
                  <a:srgbClr val="000000"/>
                </a:solidFill>
                <a:effectLst/>
                <a:latin typeface="微软雅黑" panose="020B0503020204020204" pitchFamily="34" charset="-122"/>
                <a:ea typeface="微软雅黑" panose="020B0503020204020204" pitchFamily="34" charset="-122"/>
                <a:sym typeface="+mn-ea"/>
              </a:rPr>
              <a:t>：推进装置用于改变卫星的姿态和轨道，在卫星发射和运行期间进行姿态的调整和轨道的控制，确保卫星在允许的偏差内按预定的轨道运行。</a:t>
            </a:r>
            <a:endParaRPr lang="zh-CN" altLang="zh-CN" sz="2800" kern="100" dirty="0">
              <a:solidFill>
                <a:srgbClr val="000000"/>
              </a:solidFill>
              <a:effectLst/>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947015" y="2082165"/>
            <a:ext cx="5414645" cy="329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66215" y="6134100"/>
            <a:ext cx="2976245"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典型卫星网络及其轨道</a:t>
            </a:r>
            <a:endParaRPr lang="en-US" altLang="zh-CN" dirty="0"/>
          </a:p>
        </p:txBody>
      </p:sp>
      <p:sp>
        <p:nvSpPr>
          <p:cNvPr id="7" name="内容占位符 2"/>
          <p:cNvSpPr txBox="1"/>
          <p:nvPr/>
        </p:nvSpPr>
        <p:spPr>
          <a:xfrm>
            <a:off x="1008683" y="1454130"/>
            <a:ext cx="14833648" cy="4248472"/>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全球卫星导航系统（Global Navigation Satellite System，GNSS），</a:t>
            </a:r>
            <a:r>
              <a:rPr lang="zh-CN" altLang="en-US" sz="3200" dirty="0">
                <a:solidFill>
                  <a:schemeClr val="tx1">
                    <a:lumMod val="75000"/>
                    <a:lumOff val="25000"/>
                  </a:schemeClr>
                </a:solidFill>
                <a:latin typeface="+mj-ea"/>
                <a:ea typeface="+mj-ea"/>
              </a:rPr>
              <a:t>是能在地球表面或近地空间的任何地点为用户提供全天候的3维坐标和速度以及时间信息的空基无线电导航定位系统 。 </a:t>
            </a:r>
            <a:endParaRPr lang="en-US" altLang="zh-CN" sz="3200" dirty="0">
              <a:solidFill>
                <a:schemeClr val="tx1">
                  <a:lumMod val="75000"/>
                  <a:lumOff val="25000"/>
                </a:schemeClr>
              </a:solidFill>
              <a:latin typeface="+mj-ea"/>
              <a:ea typeface="+mj-ea"/>
            </a:endParaRPr>
          </a:p>
          <a:p>
            <a:pPr lvl="1" algn="l" fontAlgn="auto">
              <a:lnSpc>
                <a:spcPct val="150000"/>
              </a:lnSpc>
              <a:spcAft>
                <a:spcPts val="0"/>
              </a:spcAft>
            </a:pPr>
            <a:r>
              <a:rPr lang="en-US" altLang="zh-CN" sz="2800" dirty="0">
                <a:solidFill>
                  <a:schemeClr val="tx1">
                    <a:lumMod val="65000"/>
                    <a:lumOff val="35000"/>
                  </a:schemeClr>
                </a:solidFill>
                <a:latin typeface="+mj-ea"/>
                <a:ea typeface="+mj-ea"/>
              </a:rPr>
              <a:t>美国全球定位系统(GPS)</a:t>
            </a:r>
            <a:endParaRPr lang="en-US" altLang="zh-CN" sz="2800" dirty="0">
              <a:solidFill>
                <a:schemeClr val="tx1">
                  <a:lumMod val="65000"/>
                  <a:lumOff val="35000"/>
                </a:schemeClr>
              </a:solidFill>
              <a:latin typeface="+mj-ea"/>
              <a:ea typeface="+mj-ea"/>
            </a:endParaRPr>
          </a:p>
          <a:p>
            <a:pPr lvl="1" algn="l" fontAlgn="auto">
              <a:lnSpc>
                <a:spcPct val="150000"/>
              </a:lnSpc>
              <a:spcAft>
                <a:spcPts val="0"/>
              </a:spcAft>
            </a:pPr>
            <a:r>
              <a:rPr lang="en-US" altLang="zh-CN" sz="2800" dirty="0">
                <a:solidFill>
                  <a:schemeClr val="tx1">
                    <a:lumMod val="65000"/>
                    <a:lumOff val="35000"/>
                  </a:schemeClr>
                </a:solidFill>
                <a:latin typeface="+mj-ea"/>
                <a:ea typeface="+mj-ea"/>
              </a:rPr>
              <a:t>俄罗斯格洛纳斯卫星导航系统(GNSS)</a:t>
            </a:r>
            <a:endParaRPr lang="en-US" altLang="zh-CN" sz="2800" dirty="0">
              <a:solidFill>
                <a:schemeClr val="tx1">
                  <a:lumMod val="65000"/>
                  <a:lumOff val="35000"/>
                </a:schemeClr>
              </a:solidFill>
              <a:latin typeface="+mj-ea"/>
              <a:ea typeface="+mj-ea"/>
            </a:endParaRPr>
          </a:p>
          <a:p>
            <a:pPr lvl="1" algn="l" fontAlgn="auto">
              <a:lnSpc>
                <a:spcPct val="150000"/>
              </a:lnSpc>
              <a:spcAft>
                <a:spcPts val="0"/>
              </a:spcAft>
            </a:pPr>
            <a:r>
              <a:rPr lang="en-US" altLang="zh-CN" sz="2800" dirty="0">
                <a:solidFill>
                  <a:schemeClr val="tx1">
                    <a:lumMod val="65000"/>
                    <a:lumOff val="35000"/>
                  </a:schemeClr>
                </a:solidFill>
                <a:latin typeface="+mj-ea"/>
                <a:ea typeface="+mj-ea"/>
              </a:rPr>
              <a:t>伽利略卫星导航系统(GSNS)</a:t>
            </a:r>
            <a:endParaRPr lang="en-US" altLang="zh-CN" sz="2800" dirty="0">
              <a:solidFill>
                <a:schemeClr val="tx1">
                  <a:lumMod val="65000"/>
                  <a:lumOff val="35000"/>
                </a:schemeClr>
              </a:solidFill>
              <a:latin typeface="+mj-ea"/>
              <a:ea typeface="+mj-ea"/>
            </a:endParaRPr>
          </a:p>
          <a:p>
            <a:pPr lvl="1" algn="l" fontAlgn="auto">
              <a:lnSpc>
                <a:spcPct val="150000"/>
              </a:lnSpc>
              <a:spcAft>
                <a:spcPts val="0"/>
              </a:spcAft>
            </a:pPr>
            <a:r>
              <a:rPr lang="en-US" altLang="zh-CN" sz="2800" dirty="0">
                <a:solidFill>
                  <a:schemeClr val="tx1">
                    <a:lumMod val="65000"/>
                    <a:lumOff val="35000"/>
                  </a:schemeClr>
                </a:solidFill>
                <a:latin typeface="+mj-ea"/>
                <a:ea typeface="+mj-ea"/>
              </a:rPr>
              <a:t>中国的北斗卫星导航系统(BDS)</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endParaRPr lang="zh-CN" altLang="en-US" sz="28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1"/>
          <a:stretch>
            <a:fillRect/>
          </a:stretch>
        </p:blipFill>
        <p:spPr>
          <a:xfrm>
            <a:off x="6210300" y="2616200"/>
            <a:ext cx="9917430" cy="7079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典型卫星网络及其轨道</a:t>
            </a:r>
            <a:endParaRPr lang="en-US" altLang="zh-CN" dirty="0"/>
          </a:p>
        </p:txBody>
      </p:sp>
      <p:pic>
        <p:nvPicPr>
          <p:cNvPr id="3" name="Picture 3" descr="C:\Documents and Settings\zhang\桌面\Img33684240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1531" y="1832719"/>
            <a:ext cx="8208912" cy="761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763" y="1472679"/>
            <a:ext cx="6408712" cy="85449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体系结构</a:t>
            </a:r>
            <a:endParaRPr lang="en-US" altLang="zh-CN" dirty="0"/>
          </a:p>
        </p:txBody>
      </p:sp>
      <p:pic>
        <p:nvPicPr>
          <p:cNvPr id="3" name="Picture 4" descr="0503"/>
          <p:cNvPicPr>
            <a:picLocks noGrp="1" noChangeAspect="1" noChangeArrowheads="1"/>
          </p:cNvPicPr>
          <p:nvPr>
            <p:ph type="body" idx="4294967295"/>
          </p:nvPr>
        </p:nvPicPr>
        <p:blipFill>
          <a:blip r:embed="rId1">
            <a:extLst>
              <a:ext uri="{28A0092B-C50C-407E-A947-70E740481C1C}">
                <a14:useLocalDpi xmlns:a14="http://schemas.microsoft.com/office/drawing/2010/main" val="0"/>
              </a:ext>
            </a:extLst>
          </a:blip>
          <a:srcRect/>
          <a:stretch>
            <a:fillRect/>
          </a:stretch>
        </p:blipFill>
        <p:spPr>
          <a:xfrm>
            <a:off x="4177035" y="1760711"/>
            <a:ext cx="10081120" cy="7865926"/>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110" y="1860554"/>
            <a:ext cx="9505056" cy="7491456"/>
          </a:xfrm>
          <a:prstGeom prst="rect">
            <a:avLst/>
          </a:prstGeom>
        </p:spPr>
      </p:pic>
      <p:sp>
        <p:nvSpPr>
          <p:cNvPr id="5" name="文本占位符 1"/>
          <p:cNvSpPr>
            <a:spLocks noGrp="1"/>
          </p:cNvSpPr>
          <p:nvPr>
            <p:ph type="body" sz="quarter" idx="10"/>
          </p:nvPr>
        </p:nvSpPr>
        <p:spPr>
          <a:xfrm>
            <a:off x="458470" y="321310"/>
            <a:ext cx="7433941" cy="648335"/>
          </a:xfrm>
        </p:spPr>
        <p:txBody>
          <a:bodyPr/>
          <a:lstStyle/>
          <a:p>
            <a:r>
              <a:rPr lang="zh-CN" altLang="en-US" dirty="0"/>
              <a:t>典型卫星网络及其轨道</a:t>
            </a:r>
            <a:endParaRPr lang="en-US" altLang="zh-CN" dirty="0"/>
          </a:p>
        </p:txBody>
      </p:sp>
      <p:pic>
        <p:nvPicPr>
          <p:cNvPr id="2" name="图片 1"/>
          <p:cNvPicPr>
            <a:picLocks noChangeAspect="1"/>
          </p:cNvPicPr>
          <p:nvPr/>
        </p:nvPicPr>
        <p:blipFill>
          <a:blip r:embed="rId2"/>
          <a:stretch>
            <a:fillRect/>
          </a:stretch>
        </p:blipFill>
        <p:spPr>
          <a:xfrm>
            <a:off x="6435030" y="2291582"/>
            <a:ext cx="11639550" cy="6629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北斗卫星导航系统</a:t>
            </a:r>
            <a:endParaRPr lang="en-US" altLang="zh-CN" dirty="0"/>
          </a:p>
        </p:txBody>
      </p:sp>
      <p:sp>
        <p:nvSpPr>
          <p:cNvPr id="3" name="Rectangle 3"/>
          <p:cNvSpPr>
            <a:spLocks noGrp="1" noChangeArrowheads="1"/>
          </p:cNvSpPr>
          <p:nvPr/>
        </p:nvSpPr>
        <p:spPr>
          <a:xfrm>
            <a:off x="1059180" y="1518920"/>
            <a:ext cx="12214860" cy="291020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eaLnBrk="1" hangingPunct="1">
              <a:lnSpc>
                <a:spcPct val="150000"/>
              </a:lnSpc>
            </a:pPr>
            <a:r>
              <a:rPr lang="en-US" altLang="zh-CN" sz="3200" dirty="0">
                <a:solidFill>
                  <a:schemeClr val="tx1">
                    <a:lumMod val="75000"/>
                    <a:lumOff val="25000"/>
                  </a:schemeClr>
                </a:solidFill>
                <a:latin typeface="+mj-ea"/>
                <a:ea typeface="+mj-ea"/>
              </a:rPr>
              <a:t>北斗计划是从2000年开始的，在2002年建成北斗导航试验系统。</a:t>
            </a:r>
            <a:endParaRPr lang="en-US" altLang="zh-CN" sz="3200" dirty="0">
              <a:solidFill>
                <a:schemeClr val="tx1">
                  <a:lumMod val="75000"/>
                  <a:lumOff val="25000"/>
                </a:schemeClr>
              </a:solidFill>
              <a:latin typeface="+mj-ea"/>
              <a:ea typeface="+mj-ea"/>
            </a:endParaRPr>
          </a:p>
          <a:p>
            <a:pPr eaLnBrk="1" hangingPunct="1">
              <a:lnSpc>
                <a:spcPct val="150000"/>
              </a:lnSpc>
            </a:pPr>
            <a:r>
              <a:rPr lang="en-US" altLang="zh-CN" sz="3200" dirty="0">
                <a:solidFill>
                  <a:schemeClr val="tx1">
                    <a:lumMod val="75000"/>
                    <a:lumOff val="25000"/>
                  </a:schemeClr>
                </a:solidFill>
                <a:latin typeface="+mj-ea"/>
                <a:ea typeface="+mj-ea"/>
              </a:rPr>
              <a:t>2020年7月31日10:30，北斗三号全球卫星导航系统建成</a:t>
            </a:r>
            <a:r>
              <a:rPr lang="zh-CN" altLang="en-US" sz="3200" dirty="0">
                <a:solidFill>
                  <a:schemeClr val="tx1">
                    <a:lumMod val="75000"/>
                    <a:lumOff val="25000"/>
                  </a:schemeClr>
                </a:solidFill>
                <a:latin typeface="+mj-ea"/>
                <a:ea typeface="+mj-ea"/>
              </a:rPr>
              <a:t>。</a:t>
            </a:r>
            <a:endParaRPr lang="en-US" altLang="zh-CN" sz="3200" dirty="0">
              <a:solidFill>
                <a:schemeClr val="tx1">
                  <a:lumMod val="75000"/>
                  <a:lumOff val="25000"/>
                </a:schemeClr>
              </a:solidFill>
              <a:latin typeface="+mj-ea"/>
              <a:ea typeface="+mj-ea"/>
            </a:endParaRPr>
          </a:p>
          <a:p>
            <a:pPr lvl="1" eaLnBrk="1" hangingPunct="1">
              <a:lnSpc>
                <a:spcPct val="150000"/>
              </a:lnSpc>
            </a:pPr>
            <a:r>
              <a:rPr sz="2800" dirty="0">
                <a:solidFill>
                  <a:schemeClr val="tx1">
                    <a:lumMod val="65000"/>
                    <a:lumOff val="35000"/>
                  </a:schemeClr>
                </a:solidFill>
                <a:latin typeface="+mj-ea"/>
                <a:ea typeface="+mj-ea"/>
              </a:rPr>
              <a:t>北斗系统总共55颗卫星，分3种轨道：GEO，MEO，I</a:t>
            </a:r>
            <a:r>
              <a:rPr lang="en-US" sz="2800" dirty="0">
                <a:solidFill>
                  <a:schemeClr val="tx1">
                    <a:lumMod val="65000"/>
                    <a:lumOff val="35000"/>
                  </a:schemeClr>
                </a:solidFill>
                <a:latin typeface="+mj-ea"/>
                <a:ea typeface="+mj-ea"/>
              </a:rPr>
              <a:t>GSO</a:t>
            </a:r>
            <a:endParaRPr sz="2800" dirty="0">
              <a:solidFill>
                <a:schemeClr val="tx1">
                  <a:lumMod val="65000"/>
                  <a:lumOff val="35000"/>
                </a:schemeClr>
              </a:solidFill>
              <a:latin typeface="+mj-ea"/>
              <a:ea typeface="+mj-ea"/>
            </a:endParaRPr>
          </a:p>
          <a:p>
            <a:pPr lvl="1" eaLnBrk="1" hangingPunct="1">
              <a:lnSpc>
                <a:spcPct val="150000"/>
              </a:lnSpc>
            </a:pPr>
            <a:r>
              <a:rPr sz="2800" dirty="0">
                <a:solidFill>
                  <a:schemeClr val="tx1">
                    <a:lumMod val="65000"/>
                    <a:lumOff val="35000"/>
                  </a:schemeClr>
                </a:solidFill>
                <a:latin typeface="+mj-ea"/>
                <a:ea typeface="+mj-ea"/>
              </a:rPr>
              <a:t>IGSO：倾斜地球同步轨道，高度与GEO相同，都是约35700km，但是GEO的轨道倾角是0度，而IGSO的轨道倾角是大于0度的任何轨道（我国的北斗系统为55度）。此轨道为轨道静止轨道的延伸补充，最关键的是解决高纬度（尤其南北极地区）低仰角的问题。低仰角下的卫星信号受到大气延迟、多路径效应和观测噪声的严重影响，从而导致产生较大的误差。</a:t>
            </a:r>
            <a:endParaRPr sz="28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1"/>
          <a:stretch>
            <a:fillRect/>
          </a:stretch>
        </p:blipFill>
        <p:spPr>
          <a:xfrm>
            <a:off x="7679055" y="2040890"/>
            <a:ext cx="9942195" cy="77323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北斗的应用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61463" y="969645"/>
            <a:ext cx="11593288" cy="9038400"/>
          </a:xfrm>
          <a:prstGeom prst="rect">
            <a:avLst/>
          </a:prstGeom>
        </p:spPr>
      </p:pic>
      <p:sp>
        <p:nvSpPr>
          <p:cNvPr id="2" name="Rectangle 3"/>
          <p:cNvSpPr>
            <a:spLocks noGrp="1" noChangeArrowheads="1"/>
          </p:cNvSpPr>
          <p:nvPr/>
        </p:nvSpPr>
        <p:spPr>
          <a:xfrm>
            <a:off x="1059180" y="1518920"/>
            <a:ext cx="13606145" cy="291020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eaLnBrk="1" hangingPunct="1">
              <a:lnSpc>
                <a:spcPct val="150000"/>
              </a:lnSpc>
            </a:pPr>
            <a:r>
              <a:rPr lang="en-US" altLang="zh-CN" sz="2800" dirty="0">
                <a:solidFill>
                  <a:schemeClr val="tx1">
                    <a:lumMod val="75000"/>
                    <a:lumOff val="25000"/>
                  </a:schemeClr>
                </a:solidFill>
                <a:latin typeface="+mj-ea"/>
                <a:ea typeface="+mj-ea"/>
              </a:rPr>
              <a:t>北斗三号卫星导航系统提供两种服务方式，即开放服务和授权服务。开放服务是在服务区中免费提供定位、测速和授时服务，定位精度为10米，授时精度为50纳秒，测速精度0.2米/秒。授权服务是向授权用户提供更安全的定位、测速、授时和通信服务以及系统完好性信息。</a:t>
            </a:r>
            <a:endParaRPr lang="en-US" altLang="zh-CN" sz="3200" dirty="0">
              <a:solidFill>
                <a:schemeClr val="tx1">
                  <a:lumMod val="75000"/>
                  <a:lumOff val="25000"/>
                </a:schemeClr>
              </a:solidFill>
              <a:latin typeface="+mj-ea"/>
              <a:ea typeface="+mj-ea"/>
            </a:endParaRPr>
          </a:p>
          <a:p>
            <a:pPr algn="l" eaLnBrk="1" hangingPunct="1">
              <a:lnSpc>
                <a:spcPct val="150000"/>
              </a:lnSpc>
            </a:pPr>
            <a:r>
              <a:rPr lang="en-US" altLang="zh-CN" sz="2800" dirty="0">
                <a:solidFill>
                  <a:schemeClr val="tx1">
                    <a:lumMod val="75000"/>
                    <a:lumOff val="25000"/>
                  </a:schemeClr>
                </a:solidFill>
                <a:latin typeface="+mj-ea"/>
                <a:ea typeface="+mj-ea"/>
              </a:rPr>
              <a:t>北斗导航芯片的优劣很大程度上决定了卫星导航产品的性能，芯片技术更直接关系终端体积、重量、成本和性能。目前，支持北斗三号新信号的 28 纳米工艺射频基带一体化 SoC 芯片，已在物联网和消费电子领域得到广泛应用。</a:t>
            </a:r>
            <a:endParaRPr lang="en-US" altLang="zh-CN" sz="2800"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北斗卫星频率及轨道</a:t>
            </a:r>
            <a:endParaRPr lang="en-US" altLang="zh-CN"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93259" y="1400671"/>
            <a:ext cx="4858556" cy="8641751"/>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7612" y="1400670"/>
            <a:ext cx="4805152" cy="8546763"/>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727" y="1400671"/>
            <a:ext cx="4871994" cy="8665652"/>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50" y="1719045"/>
            <a:ext cx="4500563" cy="8005001"/>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7051" y="1730996"/>
            <a:ext cx="4500563" cy="8005001"/>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33767" y="1730996"/>
            <a:ext cx="4500563" cy="8005001"/>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26168" y="1730996"/>
            <a:ext cx="4500563" cy="80050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14"/>
                                        </p:tgtEl>
                                        <p:attrNameLst>
                                          <p:attrName>ppt_x</p:attrName>
                                        </p:attrNameLst>
                                      </p:cBhvr>
                                      <p:tavLst>
                                        <p:tav tm="0">
                                          <p:val>
                                            <p:strVal val="ppt_x"/>
                                          </p:val>
                                        </p:tav>
                                        <p:tav tm="100000">
                                          <p:val>
                                            <p:strVal val="ppt_x"/>
                                          </p:val>
                                        </p:tav>
                                      </p:tavLst>
                                    </p:anim>
                                    <p:anim calcmode="lin" valueType="num">
                                      <p:cBhvr additive="base">
                                        <p:cTn id="24" dur="500"/>
                                        <p:tgtEl>
                                          <p:spTgt spid="14"/>
                                        </p:tgtEl>
                                        <p:attrNameLst>
                                          <p:attrName>ppt_y</p:attrName>
                                        </p:attrNameLst>
                                      </p:cBhvr>
                                      <p:tavLst>
                                        <p:tav tm="0">
                                          <p:val>
                                            <p:strVal val="ppt_y"/>
                                          </p:val>
                                        </p:tav>
                                        <p:tav tm="100000">
                                          <p:val>
                                            <p:strVal val="1+ppt_h/2"/>
                                          </p:val>
                                        </p:tav>
                                      </p:tavLst>
                                    </p:anim>
                                    <p:set>
                                      <p:cBhvr>
                                        <p:cTn id="25" dur="1" fill="hold">
                                          <p:stCondLst>
                                            <p:cond delay="499"/>
                                          </p:stCondLst>
                                        </p:cTn>
                                        <p:tgtEl>
                                          <p:spTgt spid="14"/>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500"/>
                                        <p:tgtEl>
                                          <p:spTgt spid="10"/>
                                        </p:tgtEl>
                                        <p:attrNameLst>
                                          <p:attrName>ppt_x</p:attrName>
                                        </p:attrNameLst>
                                      </p:cBhvr>
                                      <p:tavLst>
                                        <p:tav tm="0">
                                          <p:val>
                                            <p:strVal val="ppt_x"/>
                                          </p:val>
                                        </p:tav>
                                        <p:tav tm="100000">
                                          <p:val>
                                            <p:strVal val="ppt_x"/>
                                          </p:val>
                                        </p:tav>
                                      </p:tavLst>
                                    </p:anim>
                                    <p:anim calcmode="lin" valueType="num">
                                      <p:cBhvr additive="base">
                                        <p:cTn id="28" dur="500"/>
                                        <p:tgtEl>
                                          <p:spTgt spid="10"/>
                                        </p:tgtEl>
                                        <p:attrNameLst>
                                          <p:attrName>ppt_y</p:attrName>
                                        </p:attrNameLst>
                                      </p:cBhvr>
                                      <p:tavLst>
                                        <p:tav tm="0">
                                          <p:val>
                                            <p:strVal val="ppt_y"/>
                                          </p:val>
                                        </p:tav>
                                        <p:tav tm="100000">
                                          <p:val>
                                            <p:strVal val="1+ppt_h/2"/>
                                          </p:val>
                                        </p:tav>
                                      </p:tavLst>
                                    </p:anim>
                                    <p:set>
                                      <p:cBhvr>
                                        <p:cTn id="29" dur="1" fill="hold">
                                          <p:stCondLst>
                                            <p:cond delay="499"/>
                                          </p:stCondLst>
                                        </p:cTn>
                                        <p:tgtEl>
                                          <p:spTgt spid="10"/>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12"/>
                                        </p:tgtEl>
                                        <p:attrNameLst>
                                          <p:attrName>ppt_x</p:attrName>
                                        </p:attrNameLst>
                                      </p:cBhvr>
                                      <p:tavLst>
                                        <p:tav tm="0">
                                          <p:val>
                                            <p:strVal val="ppt_x"/>
                                          </p:val>
                                        </p:tav>
                                        <p:tav tm="100000">
                                          <p:val>
                                            <p:strVal val="ppt_x"/>
                                          </p:val>
                                        </p:tav>
                                      </p:tavLst>
                                    </p:anim>
                                    <p:anim calcmode="lin" valueType="num">
                                      <p:cBhvr additive="base">
                                        <p:cTn id="32" dur="500"/>
                                        <p:tgtEl>
                                          <p:spTgt spid="12"/>
                                        </p:tgtEl>
                                        <p:attrNameLst>
                                          <p:attrName>ppt_y</p:attrName>
                                        </p:attrNameLst>
                                      </p:cBhvr>
                                      <p:tavLst>
                                        <p:tav tm="0">
                                          <p:val>
                                            <p:strVal val="ppt_y"/>
                                          </p:val>
                                        </p:tav>
                                        <p:tav tm="100000">
                                          <p:val>
                                            <p:strVal val="1+ppt_h/2"/>
                                          </p:val>
                                        </p:tav>
                                      </p:tavLst>
                                    </p:anim>
                                    <p:set>
                                      <p:cBhvr>
                                        <p:cTn id="33" dur="1" fill="hold">
                                          <p:stCondLst>
                                            <p:cond delay="499"/>
                                          </p:stCondLst>
                                        </p:cTn>
                                        <p:tgtEl>
                                          <p:spTgt spid="1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407197" cy="867925"/>
          </a:xfrm>
        </p:spPr>
        <p:txBody>
          <a:bodyPr/>
          <a:lstStyle/>
          <a:p>
            <a:r>
              <a:rPr lang="zh-CN" altLang="en-US" dirty="0"/>
              <a:t>“上帝视角”看外空轨道占用情况</a:t>
            </a:r>
            <a:endParaRPr lang="en-US" altLang="zh-CN"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8803" y="1472679"/>
            <a:ext cx="14329592" cy="849824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卫星网络的配置</a:t>
            </a:r>
            <a:endParaRPr lang="en-US" altLang="zh-CN" dirty="0"/>
          </a:p>
        </p:txBody>
      </p:sp>
      <p:sp>
        <p:nvSpPr>
          <p:cNvPr id="3" name="内容占位符 2"/>
          <p:cNvSpPr txBox="1"/>
          <p:nvPr/>
        </p:nvSpPr>
        <p:spPr>
          <a:xfrm>
            <a:off x="601102" y="2242165"/>
            <a:ext cx="10871726" cy="838314"/>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spcAft>
                <a:spcPts val="0"/>
              </a:spcAft>
            </a:pPr>
            <a:r>
              <a:rPr lang="zh-CN" altLang="en-US" sz="3200" b="1" dirty="0">
                <a:solidFill>
                  <a:schemeClr val="tx1">
                    <a:lumMod val="75000"/>
                    <a:lumOff val="25000"/>
                  </a:schemeClr>
                </a:solidFill>
                <a:latin typeface="+mj-ea"/>
                <a:ea typeface="+mj-ea"/>
              </a:rPr>
              <a:t>点到点</a:t>
            </a:r>
            <a:r>
              <a:rPr lang="en-US" altLang="zh-CN" sz="3200" b="1" dirty="0">
                <a:solidFill>
                  <a:schemeClr val="tx1">
                    <a:lumMod val="75000"/>
                    <a:lumOff val="25000"/>
                  </a:schemeClr>
                </a:solidFill>
                <a:latin typeface="+mj-ea"/>
                <a:ea typeface="+mj-ea"/>
              </a:rPr>
              <a:t>/</a:t>
            </a:r>
            <a:r>
              <a:rPr lang="zh-CN" altLang="en-US" sz="3200" b="1" dirty="0">
                <a:solidFill>
                  <a:schemeClr val="tx1">
                    <a:lumMod val="75000"/>
                    <a:lumOff val="25000"/>
                  </a:schemeClr>
                </a:solidFill>
                <a:latin typeface="+mj-ea"/>
                <a:ea typeface="+mj-ea"/>
              </a:rPr>
              <a:t>广播</a:t>
            </a:r>
            <a:r>
              <a:rPr lang="en-US" altLang="zh-CN" sz="3200" b="1" dirty="0">
                <a:solidFill>
                  <a:schemeClr val="tx1">
                    <a:lumMod val="75000"/>
                    <a:lumOff val="25000"/>
                  </a:schemeClr>
                </a:solidFill>
                <a:latin typeface="+mj-ea"/>
                <a:ea typeface="+mj-ea"/>
              </a:rPr>
              <a:t>/VSAT</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Very Small Aperture Terminal</a:t>
            </a:r>
            <a:r>
              <a:rPr lang="zh-CN" altLang="en-US" sz="3200" b="1" dirty="0">
                <a:solidFill>
                  <a:schemeClr val="tx1">
                    <a:lumMod val="75000"/>
                    <a:lumOff val="25000"/>
                  </a:schemeClr>
                </a:solidFill>
                <a:latin typeface="+mj-ea"/>
                <a:ea typeface="+mj-ea"/>
              </a:rPr>
              <a:t>）</a:t>
            </a:r>
            <a:endParaRPr lang="en-US" altLang="zh-CN" sz="3200" b="1" dirty="0">
              <a:solidFill>
                <a:schemeClr val="tx1">
                  <a:lumMod val="75000"/>
                  <a:lumOff val="25000"/>
                </a:schemeClr>
              </a:solidFill>
              <a:latin typeface="+mj-ea"/>
              <a:ea typeface="+mj-ea"/>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93864" y="1271289"/>
            <a:ext cx="6516554" cy="391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35" y="4352999"/>
            <a:ext cx="8280920" cy="468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9643" y="5535684"/>
            <a:ext cx="8358265" cy="474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卫星通信的频带</a:t>
            </a:r>
            <a:endParaRPr lang="en-US" altLang="zh-CN" dirty="0"/>
          </a:p>
        </p:txBody>
      </p:sp>
      <p:graphicFrame>
        <p:nvGraphicFramePr>
          <p:cNvPr id="3" name="内容占位符 3"/>
          <p:cNvGraphicFramePr/>
          <p:nvPr/>
        </p:nvGraphicFramePr>
        <p:xfrm>
          <a:off x="2304827" y="1904727"/>
          <a:ext cx="13825535" cy="5688632"/>
        </p:xfrm>
        <a:graphic>
          <a:graphicData uri="http://schemas.openxmlformats.org/drawingml/2006/table">
            <a:tbl>
              <a:tblPr firstRow="1" bandRow="1">
                <a:tableStyleId>{5C22544A-7EE6-4342-B048-85BDC9FD1C3A}</a:tableStyleId>
              </a:tblPr>
              <a:tblGrid>
                <a:gridCol w="1280142"/>
                <a:gridCol w="2048229"/>
                <a:gridCol w="1792198"/>
                <a:gridCol w="8704966"/>
              </a:tblGrid>
              <a:tr h="711079">
                <a:tc>
                  <a:txBody>
                    <a:bodyPr/>
                    <a:lstStyle/>
                    <a:p>
                      <a:pPr algn="ctr"/>
                      <a:r>
                        <a:rPr lang="zh-CN" altLang="en-US" sz="2400" dirty="0">
                          <a:solidFill>
                            <a:schemeClr val="bg1"/>
                          </a:solidFill>
                          <a:latin typeface="+mj-ea"/>
                          <a:ea typeface="+mj-ea"/>
                        </a:rPr>
                        <a:t>波段</a:t>
                      </a:r>
                      <a:endParaRPr lang="zh-CN" altLang="en-US" sz="2400" dirty="0">
                        <a:solidFill>
                          <a:schemeClr val="bg1"/>
                        </a:solidFill>
                        <a:latin typeface="+mj-ea"/>
                        <a:ea typeface="+mj-ea"/>
                      </a:endParaRPr>
                    </a:p>
                  </a:txBody>
                  <a:tcPr marT="45725" marB="45725" anchor="ctr"/>
                </a:tc>
                <a:tc>
                  <a:txBody>
                    <a:bodyPr/>
                    <a:lstStyle/>
                    <a:p>
                      <a:pPr algn="ctr"/>
                      <a:r>
                        <a:rPr lang="zh-CN" altLang="en-US" sz="2400" dirty="0">
                          <a:solidFill>
                            <a:schemeClr val="bg1"/>
                          </a:solidFill>
                          <a:latin typeface="+mj-ea"/>
                          <a:ea typeface="+mj-ea"/>
                        </a:rPr>
                        <a:t>频率范围</a:t>
                      </a:r>
                      <a:endParaRPr lang="zh-CN" altLang="en-US" sz="2400" dirty="0">
                        <a:solidFill>
                          <a:schemeClr val="bg1"/>
                        </a:solidFill>
                        <a:latin typeface="+mj-ea"/>
                        <a:ea typeface="+mj-ea"/>
                      </a:endParaRPr>
                    </a:p>
                  </a:txBody>
                  <a:tcPr marT="45725" marB="45725" anchor="ctr"/>
                </a:tc>
                <a:tc>
                  <a:txBody>
                    <a:bodyPr/>
                    <a:lstStyle/>
                    <a:p>
                      <a:pPr algn="ctr"/>
                      <a:r>
                        <a:rPr lang="zh-CN" altLang="en-US" sz="2400" dirty="0">
                          <a:solidFill>
                            <a:schemeClr val="bg1"/>
                          </a:solidFill>
                          <a:latin typeface="+mj-ea"/>
                          <a:ea typeface="+mj-ea"/>
                        </a:rPr>
                        <a:t>总带宽</a:t>
                      </a:r>
                      <a:endParaRPr lang="zh-CN" altLang="en-US" sz="2400" dirty="0">
                        <a:solidFill>
                          <a:schemeClr val="bg1"/>
                        </a:solidFill>
                        <a:latin typeface="+mj-ea"/>
                        <a:ea typeface="+mj-ea"/>
                      </a:endParaRPr>
                    </a:p>
                  </a:txBody>
                  <a:tcPr marT="45725" marB="45725" anchor="ctr"/>
                </a:tc>
                <a:tc>
                  <a:txBody>
                    <a:bodyPr/>
                    <a:lstStyle/>
                    <a:p>
                      <a:pPr algn="ctr"/>
                      <a:r>
                        <a:rPr lang="zh-CN" altLang="en-US" sz="2400" dirty="0">
                          <a:solidFill>
                            <a:schemeClr val="bg1"/>
                          </a:solidFill>
                          <a:latin typeface="+mj-ea"/>
                          <a:ea typeface="+mj-ea"/>
                        </a:rPr>
                        <a:t>应用</a:t>
                      </a:r>
                      <a:endParaRPr lang="zh-CN" altLang="en-US" sz="2400" dirty="0">
                        <a:solidFill>
                          <a:schemeClr val="bg1"/>
                        </a:solidFill>
                        <a:latin typeface="+mj-ea"/>
                        <a:ea typeface="+mj-ea"/>
                      </a:endParaRPr>
                    </a:p>
                  </a:txBody>
                  <a:tcPr marT="45725" marB="45725" anchor="ctr"/>
                </a:tc>
              </a:tr>
              <a:tr h="711079">
                <a:tc>
                  <a:txBody>
                    <a:bodyPr/>
                    <a:lstStyle/>
                    <a:p>
                      <a:pPr algn="ctr"/>
                      <a:r>
                        <a:rPr lang="en-US" altLang="zh-CN" sz="2400" dirty="0">
                          <a:solidFill>
                            <a:schemeClr val="tx1">
                              <a:lumMod val="75000"/>
                              <a:lumOff val="25000"/>
                            </a:schemeClr>
                          </a:solidFill>
                          <a:latin typeface="+mj-ea"/>
                          <a:ea typeface="+mj-ea"/>
                        </a:rPr>
                        <a:t>L</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1~2</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1</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zh-CN" altLang="en-US" sz="2400" dirty="0">
                          <a:solidFill>
                            <a:schemeClr val="tx1">
                              <a:lumMod val="75000"/>
                              <a:lumOff val="25000"/>
                            </a:schemeClr>
                          </a:solidFill>
                          <a:latin typeface="+mj-ea"/>
                          <a:ea typeface="+mj-ea"/>
                        </a:rPr>
                        <a:t>移动卫星服务</a:t>
                      </a:r>
                      <a:endParaRPr lang="zh-CN" altLang="en-US" sz="2400" dirty="0">
                        <a:solidFill>
                          <a:schemeClr val="tx1">
                            <a:lumMod val="75000"/>
                            <a:lumOff val="25000"/>
                          </a:schemeClr>
                        </a:solidFill>
                        <a:latin typeface="+mj-ea"/>
                        <a:ea typeface="+mj-ea"/>
                      </a:endParaRPr>
                    </a:p>
                  </a:txBody>
                  <a:tcPr marT="45725" marB="45725" anchor="ctr"/>
                </a:tc>
              </a:tr>
              <a:tr h="711079">
                <a:tc>
                  <a:txBody>
                    <a:bodyPr/>
                    <a:lstStyle/>
                    <a:p>
                      <a:pPr algn="ctr"/>
                      <a:r>
                        <a:rPr lang="en-US" altLang="zh-CN" sz="2400" dirty="0">
                          <a:solidFill>
                            <a:schemeClr val="tx1">
                              <a:lumMod val="75000"/>
                              <a:lumOff val="25000"/>
                            </a:schemeClr>
                          </a:solidFill>
                          <a:latin typeface="+mj-ea"/>
                          <a:ea typeface="+mj-ea"/>
                        </a:rPr>
                        <a:t>S</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2~4</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2</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NASA</a:t>
                      </a:r>
                      <a:endParaRPr lang="zh-CN" altLang="en-US" sz="2400" dirty="0">
                        <a:solidFill>
                          <a:schemeClr val="tx1">
                            <a:lumMod val="75000"/>
                            <a:lumOff val="25000"/>
                          </a:schemeClr>
                        </a:solidFill>
                        <a:latin typeface="+mj-ea"/>
                        <a:ea typeface="+mj-ea"/>
                      </a:endParaRPr>
                    </a:p>
                  </a:txBody>
                  <a:tcPr marT="45725" marB="45725" anchor="ctr"/>
                </a:tc>
              </a:tr>
              <a:tr h="711079">
                <a:tc>
                  <a:txBody>
                    <a:bodyPr/>
                    <a:lstStyle/>
                    <a:p>
                      <a:pPr algn="ctr"/>
                      <a:r>
                        <a:rPr lang="en-US" altLang="zh-CN" sz="2400" dirty="0">
                          <a:solidFill>
                            <a:schemeClr val="tx1">
                              <a:lumMod val="75000"/>
                              <a:lumOff val="25000"/>
                            </a:schemeClr>
                          </a:solidFill>
                          <a:latin typeface="+mj-ea"/>
                          <a:ea typeface="+mj-ea"/>
                        </a:rPr>
                        <a:t>C</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4~8</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4</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zh-CN" altLang="en-US" sz="2400" dirty="0">
                          <a:solidFill>
                            <a:schemeClr val="tx1">
                              <a:lumMod val="75000"/>
                              <a:lumOff val="25000"/>
                            </a:schemeClr>
                          </a:solidFill>
                          <a:latin typeface="+mj-ea"/>
                          <a:ea typeface="+mj-ea"/>
                        </a:rPr>
                        <a:t>固定卫星服务</a:t>
                      </a:r>
                      <a:endParaRPr lang="zh-CN" altLang="en-US" sz="2400" dirty="0">
                        <a:solidFill>
                          <a:schemeClr val="tx1">
                            <a:lumMod val="75000"/>
                            <a:lumOff val="25000"/>
                          </a:schemeClr>
                        </a:solidFill>
                        <a:latin typeface="+mj-ea"/>
                        <a:ea typeface="+mj-ea"/>
                      </a:endParaRPr>
                    </a:p>
                  </a:txBody>
                  <a:tcPr marT="45725" marB="45725" anchor="ctr"/>
                </a:tc>
              </a:tr>
              <a:tr h="711079">
                <a:tc>
                  <a:txBody>
                    <a:bodyPr/>
                    <a:lstStyle/>
                    <a:p>
                      <a:pPr algn="ctr"/>
                      <a:r>
                        <a:rPr lang="en-US" altLang="zh-CN" sz="2400" dirty="0">
                          <a:solidFill>
                            <a:schemeClr val="tx1">
                              <a:lumMod val="75000"/>
                              <a:lumOff val="25000"/>
                            </a:schemeClr>
                          </a:solidFill>
                          <a:latin typeface="+mj-ea"/>
                          <a:ea typeface="+mj-ea"/>
                        </a:rPr>
                        <a:t>X</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8~12.5</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4.5</a:t>
                      </a:r>
                      <a:endParaRPr lang="zh-CN" altLang="en-US" sz="2400" dirty="0">
                        <a:solidFill>
                          <a:schemeClr val="tx1">
                            <a:lumMod val="75000"/>
                            <a:lumOff val="25000"/>
                          </a:schemeClr>
                        </a:solidFill>
                        <a:latin typeface="+mj-ea"/>
                        <a:ea typeface="+mj-ea"/>
                      </a:endParaRPr>
                    </a:p>
                  </a:txBody>
                  <a:tcPr marT="45725" marB="45725"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latin typeface="+mj-ea"/>
                          <a:ea typeface="+mj-ea"/>
                        </a:rPr>
                        <a:t>军事、气象卫星、固定卫星服务</a:t>
                      </a:r>
                      <a:endParaRPr lang="zh-CN" altLang="en-US" sz="2400" dirty="0">
                        <a:solidFill>
                          <a:schemeClr val="tx1">
                            <a:lumMod val="75000"/>
                            <a:lumOff val="25000"/>
                          </a:schemeClr>
                        </a:solidFill>
                        <a:latin typeface="+mj-ea"/>
                        <a:ea typeface="+mj-ea"/>
                      </a:endParaRPr>
                    </a:p>
                  </a:txBody>
                  <a:tcPr marT="45725" marB="45725" anchor="ctr"/>
                </a:tc>
              </a:tr>
              <a:tr h="711079">
                <a:tc>
                  <a:txBody>
                    <a:bodyPr/>
                    <a:lstStyle/>
                    <a:p>
                      <a:pPr algn="ctr"/>
                      <a:r>
                        <a:rPr lang="en-US" altLang="zh-CN" sz="2400" dirty="0">
                          <a:solidFill>
                            <a:schemeClr val="tx1">
                              <a:lumMod val="75000"/>
                              <a:lumOff val="25000"/>
                            </a:schemeClr>
                          </a:solidFill>
                          <a:latin typeface="+mj-ea"/>
                          <a:ea typeface="+mj-ea"/>
                        </a:rPr>
                        <a:t>Ku</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12.5~18</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5.5</a:t>
                      </a:r>
                      <a:endParaRPr lang="zh-CN" altLang="en-US" sz="2400" dirty="0">
                        <a:solidFill>
                          <a:schemeClr val="tx1">
                            <a:lumMod val="75000"/>
                            <a:lumOff val="25000"/>
                          </a:schemeClr>
                        </a:solidFill>
                        <a:latin typeface="+mj-ea"/>
                        <a:ea typeface="+mj-ea"/>
                      </a:endParaRPr>
                    </a:p>
                  </a:txBody>
                  <a:tcPr marT="45725" marB="45725"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latin typeface="+mj-ea"/>
                          <a:ea typeface="+mj-ea"/>
                        </a:rPr>
                        <a:t>广播卫星、固定卫星服务</a:t>
                      </a:r>
                      <a:endParaRPr lang="zh-CN" altLang="en-US" sz="2400" dirty="0">
                        <a:solidFill>
                          <a:schemeClr val="tx1">
                            <a:lumMod val="75000"/>
                            <a:lumOff val="25000"/>
                          </a:schemeClr>
                        </a:solidFill>
                        <a:latin typeface="+mj-ea"/>
                        <a:ea typeface="+mj-ea"/>
                      </a:endParaRPr>
                    </a:p>
                  </a:txBody>
                  <a:tcPr marT="45725" marB="45725" anchor="ctr"/>
                </a:tc>
              </a:tr>
              <a:tr h="711079">
                <a:tc>
                  <a:txBody>
                    <a:bodyPr/>
                    <a:lstStyle/>
                    <a:p>
                      <a:pPr algn="ctr"/>
                      <a:r>
                        <a:rPr lang="en-US" altLang="zh-CN" sz="2400" dirty="0">
                          <a:solidFill>
                            <a:schemeClr val="tx1">
                              <a:lumMod val="75000"/>
                              <a:lumOff val="25000"/>
                            </a:schemeClr>
                          </a:solidFill>
                          <a:latin typeface="+mj-ea"/>
                          <a:ea typeface="+mj-ea"/>
                        </a:rPr>
                        <a:t>K</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18~26.5</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8.5</a:t>
                      </a:r>
                      <a:endParaRPr lang="zh-CN" altLang="en-US" sz="2400" dirty="0">
                        <a:solidFill>
                          <a:schemeClr val="tx1">
                            <a:lumMod val="75000"/>
                            <a:lumOff val="25000"/>
                          </a:schemeClr>
                        </a:solidFill>
                        <a:latin typeface="+mj-ea"/>
                        <a:ea typeface="+mj-ea"/>
                      </a:endParaRPr>
                    </a:p>
                  </a:txBody>
                  <a:tcPr marT="45725" marB="45725"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latin typeface="+mj-ea"/>
                          <a:ea typeface="+mj-ea"/>
                        </a:rPr>
                        <a:t>广播卫星、固定卫星服务、</a:t>
                      </a:r>
                      <a:endParaRPr lang="zh-CN" altLang="en-US" sz="2400" dirty="0">
                        <a:solidFill>
                          <a:schemeClr val="tx1">
                            <a:lumMod val="75000"/>
                            <a:lumOff val="25000"/>
                          </a:schemeClr>
                        </a:solidFill>
                        <a:latin typeface="+mj-ea"/>
                        <a:ea typeface="+mj-ea"/>
                      </a:endParaRPr>
                    </a:p>
                  </a:txBody>
                  <a:tcPr marT="45725" marB="45725" anchor="ctr"/>
                </a:tc>
              </a:tr>
              <a:tr h="711079">
                <a:tc>
                  <a:txBody>
                    <a:bodyPr/>
                    <a:lstStyle/>
                    <a:p>
                      <a:pPr algn="ctr"/>
                      <a:r>
                        <a:rPr lang="en-US" altLang="zh-CN" sz="2400" dirty="0">
                          <a:solidFill>
                            <a:schemeClr val="tx1">
                              <a:lumMod val="75000"/>
                              <a:lumOff val="25000"/>
                            </a:schemeClr>
                          </a:solidFill>
                          <a:latin typeface="+mj-ea"/>
                          <a:ea typeface="+mj-ea"/>
                        </a:rPr>
                        <a:t>Ka</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26.5~40</a:t>
                      </a:r>
                      <a:endParaRPr lang="zh-CN" altLang="en-US" sz="2400" dirty="0">
                        <a:solidFill>
                          <a:schemeClr val="tx1">
                            <a:lumMod val="75000"/>
                            <a:lumOff val="25000"/>
                          </a:schemeClr>
                        </a:solidFill>
                        <a:latin typeface="+mj-ea"/>
                        <a:ea typeface="+mj-ea"/>
                      </a:endParaRPr>
                    </a:p>
                  </a:txBody>
                  <a:tcPr marT="45725" marB="45725" anchor="ctr"/>
                </a:tc>
                <a:tc>
                  <a:txBody>
                    <a:bodyPr/>
                    <a:lstStyle/>
                    <a:p>
                      <a:pPr algn="ctr"/>
                      <a:r>
                        <a:rPr lang="en-US" altLang="zh-CN" sz="2400" dirty="0">
                          <a:solidFill>
                            <a:schemeClr val="tx1">
                              <a:lumMod val="75000"/>
                              <a:lumOff val="25000"/>
                            </a:schemeClr>
                          </a:solidFill>
                          <a:latin typeface="+mj-ea"/>
                          <a:ea typeface="+mj-ea"/>
                        </a:rPr>
                        <a:t>13.5</a:t>
                      </a:r>
                      <a:endParaRPr lang="zh-CN" altLang="en-US" sz="2400" dirty="0">
                        <a:solidFill>
                          <a:schemeClr val="tx1">
                            <a:lumMod val="75000"/>
                            <a:lumOff val="25000"/>
                          </a:schemeClr>
                        </a:solidFill>
                        <a:latin typeface="+mj-ea"/>
                        <a:ea typeface="+mj-ea"/>
                      </a:endParaRPr>
                    </a:p>
                  </a:txBody>
                  <a:tcPr marT="45725" marB="45725"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latin typeface="+mj-ea"/>
                          <a:ea typeface="+mj-ea"/>
                        </a:rPr>
                        <a:t>固定卫星服务</a:t>
                      </a:r>
                      <a:endParaRPr lang="zh-CN" altLang="en-US" sz="2400" dirty="0">
                        <a:solidFill>
                          <a:schemeClr val="tx1">
                            <a:lumMod val="75000"/>
                            <a:lumOff val="25000"/>
                          </a:schemeClr>
                        </a:solidFill>
                        <a:latin typeface="+mj-ea"/>
                        <a:ea typeface="+mj-ea"/>
                      </a:endParaRPr>
                    </a:p>
                  </a:txBody>
                  <a:tcPr marT="45725" marB="45725" anchor="ctr"/>
                </a:tc>
              </a:tr>
            </a:tbl>
          </a:graphicData>
        </a:graphic>
      </p:graphicFrame>
      <p:sp>
        <p:nvSpPr>
          <p:cNvPr id="4" name="圆角矩形 3"/>
          <p:cNvSpPr/>
          <p:nvPr/>
        </p:nvSpPr>
        <p:spPr>
          <a:xfrm>
            <a:off x="5473179" y="8097415"/>
            <a:ext cx="7704856" cy="151216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800" dirty="0">
                <a:solidFill>
                  <a:schemeClr val="bg1"/>
                </a:solidFill>
                <a:latin typeface="+mj-ea"/>
                <a:ea typeface="+mj-ea"/>
              </a:rPr>
              <a:t>为什么要向更高的频率拓展？</a:t>
            </a:r>
            <a:endParaRPr lang="zh-CN" altLang="en-US" sz="2800" dirty="0">
              <a:solidFill>
                <a:schemeClr val="bg1"/>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卫星通信中的信号衰减</a:t>
            </a:r>
            <a:endParaRPr lang="en-US" altLang="zh-CN"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56755" y="1688703"/>
            <a:ext cx="6823869" cy="791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555" y="1919244"/>
            <a:ext cx="7272808" cy="769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卫星天线与地面的倾角</a:t>
            </a:r>
            <a:endParaRPr lang="en-US" altLang="zh-CN" dirty="0"/>
          </a:p>
        </p:txBody>
      </p:sp>
      <p:graphicFrame>
        <p:nvGraphicFramePr>
          <p:cNvPr id="7" name="对象 6"/>
          <p:cNvGraphicFramePr/>
          <p:nvPr/>
        </p:nvGraphicFramePr>
        <p:xfrm>
          <a:off x="2466975" y="1454150"/>
          <a:ext cx="14009370" cy="8120380"/>
        </p:xfrm>
        <a:graphic>
          <a:graphicData uri="http://schemas.openxmlformats.org/presentationml/2006/ole">
            <mc:AlternateContent xmlns:mc="http://schemas.openxmlformats.org/markup-compatibility/2006">
              <mc:Choice xmlns:v="urn:schemas-microsoft-com:vml" Requires="v">
                <p:oleObj spid="_x0000_s8" name="" r:id="rId1" imgW="9172575" imgH="4810125" progId="Paint.Picture">
                  <p:embed/>
                </p:oleObj>
              </mc:Choice>
              <mc:Fallback>
                <p:oleObj name="" r:id="rId1" imgW="9172575" imgH="4810125" progId="Paint.Picture">
                  <p:embed/>
                  <p:pic>
                    <p:nvPicPr>
                      <p:cNvPr id="0" name="图片 7"/>
                      <p:cNvPicPr/>
                      <p:nvPr/>
                    </p:nvPicPr>
                    <p:blipFill>
                      <a:blip r:embed="rId2"/>
                      <a:stretch>
                        <a:fillRect/>
                      </a:stretch>
                    </p:blipFill>
                    <p:spPr>
                      <a:xfrm>
                        <a:off x="2466975" y="1454150"/>
                        <a:ext cx="14009370" cy="81203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卫星通信安全</a:t>
            </a:r>
            <a:endParaRPr lang="en-US" altLang="zh-CN"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12739" y="1688703"/>
            <a:ext cx="15697744" cy="77048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的物理层</a:t>
            </a:r>
            <a:endParaRPr lang="en-US" altLang="zh-CN" dirty="0"/>
          </a:p>
        </p:txBody>
      </p:sp>
      <p:graphicFrame>
        <p:nvGraphicFramePr>
          <p:cNvPr id="43049" name="表格 43048"/>
          <p:cNvGraphicFramePr/>
          <p:nvPr>
            <p:custDataLst>
              <p:tags r:id="rId1"/>
            </p:custDataLst>
          </p:nvPr>
        </p:nvGraphicFramePr>
        <p:xfrm>
          <a:off x="1159510" y="2043430"/>
          <a:ext cx="14681835" cy="7226300"/>
        </p:xfrm>
        <a:graphic>
          <a:graphicData uri="http://schemas.openxmlformats.org/drawingml/2006/table">
            <a:tbl>
              <a:tblPr/>
              <a:tblGrid>
                <a:gridCol w="3672840"/>
                <a:gridCol w="3013075"/>
                <a:gridCol w="5501005"/>
                <a:gridCol w="2494915"/>
              </a:tblGrid>
              <a:tr h="130111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zh-CN" altLang="en-US" sz="2800" b="1" dirty="0">
                          <a:latin typeface="宋体" panose="02010600030101010101" pitchFamily="2" charset="-122"/>
                        </a:rPr>
                        <a:t>规范名称</a:t>
                      </a:r>
                      <a:endParaRPr lang="zh-CN" altLang="en-US" sz="2800" b="1" dirty="0">
                        <a:latin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zh-CN" altLang="en-US" sz="2800" b="1" dirty="0">
                          <a:latin typeface="宋体" panose="02010600030101010101" pitchFamily="2" charset="-122"/>
                        </a:rPr>
                        <a:t>应用频段</a:t>
                      </a:r>
                      <a:endParaRPr lang="zh-CN" altLang="en-US" sz="2800" b="1" dirty="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zh-CN" altLang="en-US" sz="2800" b="1" dirty="0">
                          <a:latin typeface="宋体" panose="02010600030101010101" pitchFamily="2" charset="-122"/>
                        </a:rPr>
                        <a:t>可选技术</a:t>
                      </a:r>
                      <a:endParaRPr lang="zh-CN" altLang="en-US" sz="2800" b="1" dirty="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zh-CN" altLang="en-US" sz="2800" b="1" dirty="0">
                          <a:latin typeface="宋体" panose="02010600030101010101" pitchFamily="2" charset="-122"/>
                        </a:rPr>
                        <a:t>双工方式</a:t>
                      </a:r>
                      <a:endParaRPr lang="zh-CN" altLang="en-US" sz="2800" b="1" dirty="0">
                        <a:latin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r>
              <a:tr h="145542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err="1">
                          <a:latin typeface="宋体" panose="02010600030101010101" pitchFamily="2" charset="-122"/>
                          <a:cs typeface="Times New Roman" panose="02020603050405020304" pitchFamily="18" charset="0"/>
                        </a:rPr>
                        <a:t>WirelessMAN</a:t>
                      </a:r>
                      <a:r>
                        <a:rPr lang="en-US" altLang="zh-CN" sz="2800">
                          <a:latin typeface="宋体" panose="02010600030101010101" pitchFamily="2" charset="-122"/>
                          <a:cs typeface="Times New Roman" panose="02020603050405020304" pitchFamily="18" charset="0"/>
                        </a:rPr>
                        <a:t>-SC</a:t>
                      </a:r>
                      <a:endParaRPr lang="en-US" altLang="zh-CN" sz="2800">
                        <a:latin typeface="宋体" panose="02010600030101010101" pitchFamily="2" charset="-122"/>
                        <a:cs typeface="Times New Roman" panose="02020603050405020304" pitchFamily="18" charset="0"/>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a:latin typeface="宋体" panose="02010600030101010101" pitchFamily="2" charset="-122"/>
                        </a:rPr>
                        <a:t>10~66GHz</a:t>
                      </a:r>
                      <a:endParaRPr lang="en-US" altLang="zh-CN" sz="280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a:latin typeface="宋体" panose="02010600030101010101" pitchFamily="2" charset="-122"/>
                        </a:rPr>
                        <a:t>TDD,FDD</a:t>
                      </a:r>
                      <a:endParaRPr lang="en-US" altLang="zh-CN" sz="2800">
                        <a:latin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30111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err="1">
                          <a:latin typeface="宋体" panose="02010600030101010101" pitchFamily="2" charset="-122"/>
                          <a:cs typeface="Times New Roman" panose="02020603050405020304" pitchFamily="18" charset="0"/>
                        </a:rPr>
                        <a:t>WirelessMAN-SCa</a:t>
                      </a:r>
                      <a:endParaRPr lang="en-US" altLang="zh-CN" sz="2800" err="1">
                        <a:latin typeface="宋体" panose="02010600030101010101" pitchFamily="2" charset="-122"/>
                        <a:cs typeface="Times New Roman" panose="02020603050405020304" pitchFamily="18" charset="0"/>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a:latin typeface="宋体" panose="02010600030101010101" pitchFamily="2" charset="-122"/>
                        </a:rPr>
                        <a:t>2~11GHz</a:t>
                      </a:r>
                      <a:endParaRPr lang="en-US" altLang="zh-CN" sz="280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dirty="0">
                          <a:latin typeface="宋体" panose="02010600030101010101" pitchFamily="2" charset="-122"/>
                        </a:rPr>
                        <a:t>AAS</a:t>
                      </a:r>
                      <a:r>
                        <a:rPr lang="zh-CN" altLang="en-US" sz="2800" dirty="0">
                          <a:latin typeface="宋体" panose="02010600030101010101" pitchFamily="2" charset="-122"/>
                        </a:rPr>
                        <a:t>，</a:t>
                      </a:r>
                      <a:r>
                        <a:rPr lang="en-US" altLang="zh-CN" sz="2800" dirty="0">
                          <a:latin typeface="宋体" panose="02010600030101010101" pitchFamily="2" charset="-122"/>
                        </a:rPr>
                        <a:t>ARQ</a:t>
                      </a:r>
                      <a:r>
                        <a:rPr lang="zh-CN" altLang="en-US" sz="2800" dirty="0">
                          <a:latin typeface="宋体" panose="02010600030101010101" pitchFamily="2" charset="-122"/>
                        </a:rPr>
                        <a:t>，</a:t>
                      </a:r>
                      <a:r>
                        <a:rPr lang="en-US" altLang="zh-CN" sz="2800">
                          <a:latin typeface="宋体" panose="02010600030101010101" pitchFamily="2" charset="-122"/>
                        </a:rPr>
                        <a:t>STC</a:t>
                      </a:r>
                      <a:endParaRPr lang="zh-CN" altLang="en-US" sz="280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a:latin typeface="宋体" panose="02010600030101010101" pitchFamily="2" charset="-122"/>
                        </a:rPr>
                        <a:t>TDD,FDD</a:t>
                      </a:r>
                      <a:endParaRPr lang="en-US" altLang="zh-CN" sz="2800">
                        <a:latin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86753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err="1">
                          <a:latin typeface="宋体" panose="02010600030101010101" pitchFamily="2" charset="-122"/>
                          <a:cs typeface="Times New Roman" panose="02020603050405020304" pitchFamily="18" charset="0"/>
                        </a:rPr>
                        <a:t>WirelessMAN</a:t>
                      </a:r>
                      <a:r>
                        <a:rPr lang="en-US" altLang="zh-CN" sz="2800">
                          <a:latin typeface="宋体" panose="02010600030101010101" pitchFamily="2" charset="-122"/>
                          <a:cs typeface="Times New Roman" panose="02020603050405020304" pitchFamily="18" charset="0"/>
                        </a:rPr>
                        <a:t>-OFDM</a:t>
                      </a:r>
                      <a:endParaRPr lang="en-US" altLang="zh-CN" sz="2800">
                        <a:latin typeface="宋体" panose="02010600030101010101" pitchFamily="2" charset="-122"/>
                        <a:cs typeface="Times New Roman" panose="02020603050405020304" pitchFamily="18" charset="0"/>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a:latin typeface="宋体" panose="02010600030101010101" pitchFamily="2" charset="-122"/>
                        </a:rPr>
                        <a:t>2~11GHz</a:t>
                      </a:r>
                      <a:endParaRPr lang="en-US" altLang="zh-CN" sz="280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dirty="0">
                          <a:latin typeface="宋体" panose="02010600030101010101" pitchFamily="2" charset="-122"/>
                        </a:rPr>
                        <a:t>AAS</a:t>
                      </a:r>
                      <a:r>
                        <a:rPr lang="zh-CN" altLang="en-US" sz="2800" dirty="0">
                          <a:latin typeface="宋体" panose="02010600030101010101" pitchFamily="2" charset="-122"/>
                        </a:rPr>
                        <a:t>，</a:t>
                      </a:r>
                      <a:r>
                        <a:rPr lang="en-US" altLang="zh-CN" sz="2800" dirty="0">
                          <a:latin typeface="宋体" panose="02010600030101010101" pitchFamily="2" charset="-122"/>
                        </a:rPr>
                        <a:t>ARQ</a:t>
                      </a:r>
                      <a:r>
                        <a:rPr lang="zh-CN" altLang="en-US" sz="2800" dirty="0">
                          <a:latin typeface="宋体" panose="02010600030101010101" pitchFamily="2" charset="-122"/>
                        </a:rPr>
                        <a:t>，</a:t>
                      </a:r>
                      <a:r>
                        <a:rPr lang="en-US" altLang="zh-CN" sz="2800" dirty="0">
                          <a:latin typeface="宋体" panose="02010600030101010101" pitchFamily="2" charset="-122"/>
                        </a:rPr>
                        <a:t>Mesh</a:t>
                      </a:r>
                      <a:r>
                        <a:rPr lang="zh-CN" altLang="en-US" sz="2800" dirty="0">
                          <a:latin typeface="宋体" panose="02010600030101010101" pitchFamily="2" charset="-122"/>
                        </a:rPr>
                        <a:t>，</a:t>
                      </a:r>
                      <a:r>
                        <a:rPr lang="en-US" altLang="zh-CN" sz="2800">
                          <a:latin typeface="宋体" panose="02010600030101010101" pitchFamily="2" charset="-122"/>
                        </a:rPr>
                        <a:t>STC</a:t>
                      </a:r>
                      <a:endParaRPr lang="zh-CN" altLang="en-US" sz="280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a:latin typeface="宋体" panose="02010600030101010101" pitchFamily="2" charset="-122"/>
                        </a:rPr>
                        <a:t>TDD,FDD</a:t>
                      </a:r>
                      <a:endParaRPr lang="en-US" altLang="zh-CN" sz="2800">
                        <a:latin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30111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err="1">
                          <a:latin typeface="宋体" panose="02010600030101010101" pitchFamily="2" charset="-122"/>
                          <a:cs typeface="Times New Roman" panose="02020603050405020304" pitchFamily="18" charset="0"/>
                        </a:rPr>
                        <a:t>WirelessMAN</a:t>
                      </a:r>
                      <a:r>
                        <a:rPr lang="en-US" altLang="zh-CN" sz="2800">
                          <a:latin typeface="宋体" panose="02010600030101010101" pitchFamily="2" charset="-122"/>
                          <a:cs typeface="Times New Roman" panose="02020603050405020304" pitchFamily="18" charset="0"/>
                        </a:rPr>
                        <a:t>-OFDMA</a:t>
                      </a:r>
                      <a:endParaRPr lang="en-US" altLang="zh-CN" sz="2800">
                        <a:latin typeface="宋体" panose="02010600030101010101" pitchFamily="2" charset="-122"/>
                        <a:cs typeface="Times New Roman" panose="02020603050405020304" pitchFamily="18" charset="0"/>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a:latin typeface="宋体" panose="02010600030101010101" pitchFamily="2" charset="-122"/>
                        </a:rPr>
                        <a:t>2~1lGHz</a:t>
                      </a:r>
                      <a:endParaRPr lang="en-US" altLang="zh-CN" sz="280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dirty="0">
                          <a:latin typeface="宋体" panose="02010600030101010101" pitchFamily="2" charset="-122"/>
                        </a:rPr>
                        <a:t>AAS</a:t>
                      </a:r>
                      <a:r>
                        <a:rPr lang="zh-CN" altLang="en-US" sz="2800" dirty="0">
                          <a:latin typeface="宋体" panose="02010600030101010101" pitchFamily="2" charset="-122"/>
                        </a:rPr>
                        <a:t>，</a:t>
                      </a:r>
                      <a:r>
                        <a:rPr lang="en-US" altLang="zh-CN" sz="2800" dirty="0">
                          <a:latin typeface="宋体" panose="02010600030101010101" pitchFamily="2" charset="-122"/>
                        </a:rPr>
                        <a:t>ARQ</a:t>
                      </a:r>
                      <a:r>
                        <a:rPr lang="zh-CN" altLang="en-US" sz="2800" dirty="0">
                          <a:latin typeface="宋体" panose="02010600030101010101" pitchFamily="2" charset="-122"/>
                        </a:rPr>
                        <a:t>，</a:t>
                      </a:r>
                      <a:r>
                        <a:rPr lang="en-US" altLang="zh-CN" sz="2800">
                          <a:latin typeface="宋体" panose="02010600030101010101" pitchFamily="2" charset="-122"/>
                        </a:rPr>
                        <a:t>STC</a:t>
                      </a:r>
                      <a:endParaRPr lang="zh-CN" altLang="en-US" sz="2800">
                        <a:latin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SzTx/>
                        <a:buFontTx/>
                        <a:buNone/>
                      </a:pPr>
                      <a:r>
                        <a:rPr lang="en-US" altLang="zh-CN" sz="2800">
                          <a:latin typeface="宋体" panose="02010600030101010101" pitchFamily="2" charset="-122"/>
                        </a:rPr>
                        <a:t>TDD,FDD</a:t>
                      </a:r>
                      <a:endParaRPr lang="en-US" altLang="zh-CN" sz="2800">
                        <a:latin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805" y="1601470"/>
            <a:ext cx="13747115" cy="541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卫星通信安全</a:t>
            </a:r>
            <a:endParaRPr lang="en-US" altLang="zh-CN"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6875" y="1904727"/>
            <a:ext cx="12772157" cy="7272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课堂小练习</a:t>
            </a:r>
            <a:endParaRPr lang="zh-CN" altLang="en-US" dirty="0"/>
          </a:p>
        </p:txBody>
      </p:sp>
      <p:sp>
        <p:nvSpPr>
          <p:cNvPr id="5123" name="内容占位符 3"/>
          <p:cNvSpPr>
            <a:spLocks noGrp="1"/>
          </p:cNvSpPr>
          <p:nvPr/>
        </p:nvSpPr>
        <p:spPr>
          <a:xfrm>
            <a:off x="1122045" y="1461135"/>
            <a:ext cx="16047720"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北斗定位系统使用了多种轨道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卫星天线与地面的倾角对信号传输衰减有影响</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卫星通信与计算机网络一样，同样存在安全问题</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PRS</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频段遵循先占先得的使用原则</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地球同步轨道资源是有限的</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VSAT</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组网</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模式使各类不具备与卫星直接通信的终端可以接入卫星网络</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内容占位符 3"/>
          <p:cNvSpPr>
            <a:spLocks noGrp="1"/>
          </p:cNvSpPr>
          <p:nvPr/>
        </p:nvSpPr>
        <p:spPr>
          <a:xfrm>
            <a:off x="1122045" y="5738495"/>
            <a:ext cx="16047720" cy="10852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150000"/>
              </a:lnSpc>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本章小结</a:t>
            </a:r>
            <a:endParaRPr lang="en-US" altLang="zh-CN" dirty="0"/>
          </a:p>
        </p:txBody>
      </p:sp>
      <p:sp>
        <p:nvSpPr>
          <p:cNvPr id="3" name="Rectangle 3"/>
          <p:cNvSpPr>
            <a:spLocks noGrp="1" noChangeArrowheads="1"/>
          </p:cNvSpPr>
          <p:nvPr>
            <p:ph type="body" idx="4294967295"/>
          </p:nvPr>
        </p:nvSpPr>
        <p:spPr>
          <a:xfrm>
            <a:off x="1080691" y="1888232"/>
            <a:ext cx="13969551" cy="6065167"/>
          </a:xfrm>
          <a:prstGeom prst="rect">
            <a:avLst/>
          </a:prstGeom>
        </p:spPr>
        <p:txBody>
          <a:bodyPr/>
          <a:lstStyle/>
          <a:p>
            <a:pPr eaLnBrk="1" hangingPunct="1">
              <a:lnSpc>
                <a:spcPct val="150000"/>
              </a:lnSpc>
            </a:pPr>
            <a:r>
              <a:rPr lang="en-US" altLang="zh-CN" sz="3200" b="1" dirty="0">
                <a:solidFill>
                  <a:schemeClr val="tx1">
                    <a:lumMod val="75000"/>
                    <a:lumOff val="25000"/>
                  </a:schemeClr>
                </a:solidFill>
                <a:latin typeface="+mj-ea"/>
                <a:ea typeface="+mj-ea"/>
              </a:rPr>
              <a:t>WiMAX</a:t>
            </a:r>
            <a:endParaRPr lang="en-US" altLang="zh-CN" sz="3200" b="1" dirty="0">
              <a:solidFill>
                <a:schemeClr val="tx1">
                  <a:lumMod val="75000"/>
                  <a:lumOff val="25000"/>
                </a:schemeClr>
              </a:solidFill>
              <a:latin typeface="+mj-ea"/>
              <a:ea typeface="+mj-ea"/>
            </a:endParaRPr>
          </a:p>
          <a:p>
            <a:pPr eaLnBrk="1" hangingPunct="1">
              <a:lnSpc>
                <a:spcPct val="150000"/>
              </a:lnSpc>
            </a:pPr>
            <a:r>
              <a:rPr lang="en-US" altLang="zh-CN" sz="3200" b="1" dirty="0">
                <a:solidFill>
                  <a:schemeClr val="tx1">
                    <a:lumMod val="75000"/>
                    <a:lumOff val="25000"/>
                  </a:schemeClr>
                </a:solidFill>
                <a:latin typeface="+mj-ea"/>
                <a:ea typeface="+mj-ea"/>
              </a:rPr>
              <a:t>2G/3G/4G</a:t>
            </a:r>
            <a:r>
              <a:rPr lang="zh-CN" altLang="en-US" sz="3200" b="1" dirty="0">
                <a:solidFill>
                  <a:schemeClr val="tx1">
                    <a:lumMod val="75000"/>
                    <a:lumOff val="25000"/>
                  </a:schemeClr>
                </a:solidFill>
                <a:latin typeface="+mj-ea"/>
                <a:ea typeface="+mj-ea"/>
              </a:rPr>
              <a:t>通讯技术</a:t>
            </a:r>
            <a:endParaRPr lang="en-US" altLang="zh-CN" sz="3200" b="1" dirty="0">
              <a:solidFill>
                <a:schemeClr val="tx1">
                  <a:lumMod val="75000"/>
                  <a:lumOff val="2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蜂窝网络相关概念</a:t>
            </a:r>
            <a:endParaRPr lang="en-US" altLang="zh-CN" sz="3200" b="1" dirty="0">
              <a:solidFill>
                <a:schemeClr val="tx1">
                  <a:lumMod val="75000"/>
                  <a:lumOff val="25000"/>
                </a:schemeClr>
              </a:solidFill>
              <a:latin typeface="+mj-ea"/>
              <a:ea typeface="+mj-ea"/>
            </a:endParaRPr>
          </a:p>
          <a:p>
            <a:pPr eaLnBrk="1" hangingPunct="1">
              <a:lnSpc>
                <a:spcPct val="150000"/>
              </a:lnSpc>
            </a:pPr>
            <a:r>
              <a:rPr lang="en-US" altLang="zh-CN" sz="3200" b="1" dirty="0">
                <a:solidFill>
                  <a:schemeClr val="tx1">
                    <a:lumMod val="75000"/>
                    <a:lumOff val="25000"/>
                  </a:schemeClr>
                </a:solidFill>
                <a:latin typeface="+mj-ea"/>
                <a:ea typeface="+mj-ea"/>
              </a:rPr>
              <a:t>802.20</a:t>
            </a:r>
            <a:endParaRPr lang="en-US" altLang="zh-CN" sz="3200" b="1" dirty="0">
              <a:solidFill>
                <a:schemeClr val="tx1">
                  <a:lumMod val="75000"/>
                  <a:lumOff val="25000"/>
                </a:schemeClr>
              </a:solidFill>
              <a:latin typeface="+mj-ea"/>
              <a:ea typeface="+mj-ea"/>
            </a:endParaRPr>
          </a:p>
          <a:p>
            <a:pPr eaLnBrk="1" hangingPunct="1">
              <a:lnSpc>
                <a:spcPct val="150000"/>
              </a:lnSpc>
            </a:pPr>
            <a:r>
              <a:rPr lang="en-US" altLang="zh-CN" sz="3200" b="1" dirty="0">
                <a:solidFill>
                  <a:schemeClr val="tx1">
                    <a:lumMod val="75000"/>
                    <a:lumOff val="25000"/>
                  </a:schemeClr>
                </a:solidFill>
                <a:latin typeface="+mj-ea"/>
                <a:ea typeface="+mj-ea"/>
              </a:rPr>
              <a:t>WiMAX</a:t>
            </a:r>
            <a:r>
              <a:rPr lang="zh-CN" altLang="en-US" sz="3200" b="1" dirty="0">
                <a:solidFill>
                  <a:schemeClr val="tx1">
                    <a:lumMod val="75000"/>
                    <a:lumOff val="25000"/>
                  </a:schemeClr>
                </a:solidFill>
                <a:latin typeface="+mj-ea"/>
                <a:ea typeface="+mj-ea"/>
              </a:rPr>
              <a:t>与</a:t>
            </a:r>
            <a:r>
              <a:rPr lang="en-US" altLang="zh-CN" sz="3200" b="1" dirty="0" err="1">
                <a:solidFill>
                  <a:schemeClr val="tx1">
                    <a:lumMod val="75000"/>
                    <a:lumOff val="25000"/>
                  </a:schemeClr>
                </a:solidFill>
                <a:latin typeface="+mj-ea"/>
                <a:ea typeface="+mj-ea"/>
              </a:rPr>
              <a:t>WiFi</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802.20</a:t>
            </a:r>
            <a:r>
              <a:rPr lang="zh-CN" altLang="en-US" sz="3200" b="1" dirty="0">
                <a:solidFill>
                  <a:schemeClr val="tx1">
                    <a:lumMod val="75000"/>
                    <a:lumOff val="25000"/>
                  </a:schemeClr>
                </a:solidFill>
                <a:latin typeface="+mj-ea"/>
                <a:ea typeface="+mj-ea"/>
              </a:rPr>
              <a:t>与</a:t>
            </a:r>
            <a:r>
              <a:rPr lang="en-US" altLang="zh-CN" sz="3200" b="1" dirty="0">
                <a:solidFill>
                  <a:schemeClr val="tx1">
                    <a:lumMod val="75000"/>
                    <a:lumOff val="25000"/>
                  </a:schemeClr>
                </a:solidFill>
                <a:latin typeface="+mj-ea"/>
                <a:ea typeface="+mj-ea"/>
              </a:rPr>
              <a:t>3G/4G</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WiMAX</a:t>
            </a:r>
            <a:r>
              <a:rPr lang="zh-CN" altLang="en-US" sz="3200" b="1" dirty="0">
                <a:solidFill>
                  <a:schemeClr val="tx1">
                    <a:lumMod val="75000"/>
                    <a:lumOff val="25000"/>
                  </a:schemeClr>
                </a:solidFill>
                <a:latin typeface="+mj-ea"/>
                <a:ea typeface="+mj-ea"/>
              </a:rPr>
              <a:t>与无线广域网技术的对比</a:t>
            </a:r>
            <a:endParaRPr lang="en-US" altLang="zh-CN" sz="3200" b="1" dirty="0">
              <a:solidFill>
                <a:schemeClr val="tx1">
                  <a:lumMod val="75000"/>
                  <a:lumOff val="25000"/>
                </a:schemeClr>
              </a:solidFill>
              <a:latin typeface="+mj-ea"/>
              <a:ea typeface="+mj-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所使用的频段</a:t>
            </a:r>
            <a:endParaRPr lang="en-US" altLang="zh-CN" dirty="0"/>
          </a:p>
        </p:txBody>
      </p:sp>
      <p:sp>
        <p:nvSpPr>
          <p:cNvPr id="3" name="Rectangle 3"/>
          <p:cNvSpPr>
            <a:spLocks noGrp="1" noChangeArrowheads="1"/>
          </p:cNvSpPr>
          <p:nvPr>
            <p:ph type="body" idx="4294967295"/>
          </p:nvPr>
        </p:nvSpPr>
        <p:spPr>
          <a:xfrm>
            <a:off x="779145" y="1148080"/>
            <a:ext cx="10142220" cy="8633460"/>
          </a:xfrm>
          <a:prstGeom prst="rect">
            <a:avLst/>
          </a:prstGeom>
        </p:spPr>
        <p:txBody>
          <a:bodyPr/>
          <a:lstStyle/>
          <a:p>
            <a:pPr marL="548640" lvl="1" indent="-548640" algn="l" eaLnBrk="1" hangingPunct="1">
              <a:lnSpc>
                <a:spcPct val="150000"/>
              </a:lnSpc>
            </a:pPr>
            <a:r>
              <a:rPr lang="en-US" altLang="zh-CN" sz="3600" b="1" dirty="0">
                <a:solidFill>
                  <a:schemeClr val="tx1">
                    <a:lumMod val="75000"/>
                    <a:lumOff val="25000"/>
                  </a:schemeClr>
                </a:solidFill>
                <a:latin typeface="+mj-ea"/>
                <a:ea typeface="+mj-ea"/>
                <a:sym typeface="+mn-ea"/>
              </a:rPr>
              <a:t>AAS: </a:t>
            </a:r>
            <a:r>
              <a:rPr lang="zh-CN" altLang="en-US" sz="2800" dirty="0">
                <a:solidFill>
                  <a:schemeClr val="tx1">
                    <a:lumMod val="65000"/>
                    <a:lumOff val="35000"/>
                  </a:schemeClr>
                </a:solidFill>
                <a:latin typeface="+mj-ea"/>
                <a:ea typeface="+mj-ea"/>
                <a:sym typeface="+mn-ea"/>
              </a:rPr>
              <a:t>Adaptive/Advanced Antenna System</a:t>
            </a:r>
            <a:endParaRPr lang="zh-CN" altLang="en-US" sz="2800" dirty="0">
              <a:solidFill>
                <a:schemeClr val="tx1">
                  <a:lumMod val="65000"/>
                  <a:lumOff val="35000"/>
                </a:schemeClr>
              </a:solidFill>
              <a:latin typeface="+mj-ea"/>
              <a:ea typeface="+mj-ea"/>
              <a:sym typeface="+mn-ea"/>
            </a:endParaRPr>
          </a:p>
          <a:p>
            <a:pPr lvl="1" algn="l" eaLnBrk="1" hangingPunct="1">
              <a:lnSpc>
                <a:spcPct val="150000"/>
              </a:lnSpc>
            </a:pPr>
            <a:r>
              <a:rPr lang="zh-CN" altLang="en-US" sz="2800" dirty="0">
                <a:solidFill>
                  <a:schemeClr val="tx1">
                    <a:lumMod val="65000"/>
                    <a:lumOff val="35000"/>
                  </a:schemeClr>
                </a:solidFill>
                <a:latin typeface="+mj-ea"/>
                <a:ea typeface="+mj-ea"/>
                <a:sym typeface="+mn-ea"/>
              </a:rPr>
              <a:t>自适应天线系统：波束能够动态跟踪所需用户信号。</a:t>
            </a:r>
            <a:endParaRPr lang="zh-CN" altLang="en-US" sz="2800" dirty="0">
              <a:solidFill>
                <a:schemeClr val="tx1">
                  <a:lumMod val="65000"/>
                  <a:lumOff val="35000"/>
                </a:schemeClr>
              </a:solidFill>
              <a:latin typeface="+mj-ea"/>
              <a:ea typeface="+mj-ea"/>
              <a:sym typeface="+mn-ea"/>
            </a:endParaRPr>
          </a:p>
          <a:p>
            <a:pPr lvl="1" algn="l" eaLnBrk="1" hangingPunct="1">
              <a:lnSpc>
                <a:spcPct val="150000"/>
              </a:lnSpc>
            </a:pPr>
            <a:r>
              <a:rPr lang="zh-CN" altLang="en-US" sz="2800" dirty="0">
                <a:solidFill>
                  <a:schemeClr val="tx1">
                    <a:lumMod val="65000"/>
                    <a:lumOff val="35000"/>
                  </a:schemeClr>
                </a:solidFill>
                <a:latin typeface="+mj-ea"/>
                <a:ea typeface="+mj-ea"/>
                <a:sym typeface="+mn-ea"/>
              </a:rPr>
              <a:t>增加了信噪比，提高了基站接收机的灵敏度，降低了系统误码率。</a:t>
            </a:r>
            <a:endParaRPr lang="zh-CN" altLang="en-US" sz="2800" dirty="0">
              <a:solidFill>
                <a:schemeClr val="tx1">
                  <a:lumMod val="65000"/>
                  <a:lumOff val="35000"/>
                </a:schemeClr>
              </a:solidFill>
              <a:latin typeface="+mj-ea"/>
              <a:ea typeface="+mj-ea"/>
              <a:sym typeface="+mn-ea"/>
            </a:endParaRPr>
          </a:p>
          <a:p>
            <a:pPr lvl="1" algn="l" eaLnBrk="1" hangingPunct="1">
              <a:lnSpc>
                <a:spcPct val="150000"/>
              </a:lnSpc>
            </a:pPr>
            <a:r>
              <a:rPr lang="zh-CN" altLang="en-US" sz="2800" dirty="0">
                <a:solidFill>
                  <a:schemeClr val="tx1">
                    <a:lumMod val="65000"/>
                    <a:lumOff val="35000"/>
                  </a:schemeClr>
                </a:solidFill>
                <a:latin typeface="+mj-ea"/>
                <a:ea typeface="+mj-ea"/>
                <a:sym typeface="+mn-ea"/>
              </a:rPr>
              <a:t>利用空分多址技术（SDMA），提高了频谱利用率。</a:t>
            </a:r>
            <a:endParaRPr lang="zh-CN" altLang="en-US" sz="2800" dirty="0">
              <a:solidFill>
                <a:schemeClr val="tx1">
                  <a:lumMod val="65000"/>
                  <a:lumOff val="35000"/>
                </a:schemeClr>
              </a:solidFill>
              <a:latin typeface="+mj-ea"/>
              <a:ea typeface="+mj-ea"/>
            </a:endParaRPr>
          </a:p>
          <a:p>
            <a:pPr lvl="1" eaLnBrk="1" hangingPunct="1">
              <a:buFont typeface="Wingdings" panose="05000000000000000000" pitchFamily="2" charset="2"/>
              <a:buNone/>
            </a:pPr>
            <a:endParaRPr lang="en-US" altLang="zh-CN" sz="3200" dirty="0">
              <a:solidFill>
                <a:schemeClr val="tx1">
                  <a:lumMod val="65000"/>
                  <a:lumOff val="35000"/>
                </a:schemeClr>
              </a:solidFill>
              <a:latin typeface="+mj-ea"/>
              <a:ea typeface="+mj-ea"/>
            </a:endParaRPr>
          </a:p>
          <a:p>
            <a:pPr eaLnBrk="1" hangingPunct="1">
              <a:lnSpc>
                <a:spcPct val="150000"/>
              </a:lnSpc>
            </a:pPr>
            <a:endParaRPr lang="en-US" altLang="zh-CN" sz="3200" dirty="0">
              <a:solidFill>
                <a:schemeClr val="tx1">
                  <a:lumMod val="65000"/>
                  <a:lumOff val="35000"/>
                </a:schemeClr>
              </a:solidFill>
              <a:latin typeface="+mj-ea"/>
              <a:ea typeface="+mj-ea"/>
            </a:endParaRPr>
          </a:p>
        </p:txBody>
      </p:sp>
      <p:grpSp>
        <p:nvGrpSpPr>
          <p:cNvPr id="1575944" name="组合 1575943"/>
          <p:cNvGrpSpPr/>
          <p:nvPr/>
        </p:nvGrpSpPr>
        <p:grpSpPr>
          <a:xfrm>
            <a:off x="12105640" y="2268855"/>
            <a:ext cx="4584700" cy="3590290"/>
            <a:chOff x="3969" y="981"/>
            <a:chExt cx="1728" cy="1728"/>
          </a:xfrm>
        </p:grpSpPr>
        <p:sp>
          <p:nvSpPr>
            <p:cNvPr id="1575945" name="椭圆 1575944"/>
            <p:cNvSpPr/>
            <p:nvPr/>
          </p:nvSpPr>
          <p:spPr>
            <a:xfrm>
              <a:off x="3969" y="981"/>
              <a:ext cx="1728" cy="1728"/>
            </a:xfrm>
            <a:prstGeom prst="ellipse">
              <a:avLst/>
            </a:prstGeom>
            <a:solidFill>
              <a:srgbClr val="99CCFF"/>
            </a:solidFill>
            <a:ln w="9525" cap="flat" cmpd="sng">
              <a:solidFill>
                <a:schemeClr val="tx1"/>
              </a:solidFill>
              <a:prstDash val="sysDot"/>
              <a:headEnd type="none" w="med" len="med"/>
              <a:tailEnd type="none" w="med" len="med"/>
            </a:ln>
            <a:effectLst>
              <a:outerShdw dist="35921" dir="2699999" algn="ctr" rotWithShape="0">
                <a:schemeClr val="bg2"/>
              </a:outerShdw>
            </a:effectLst>
          </p:spPr>
          <p:txBody>
            <a:bodyPr/>
            <a:p>
              <a:endParaRPr lang="zh-CN" altLang="en-US"/>
            </a:p>
          </p:txBody>
        </p:sp>
        <p:sp>
          <p:nvSpPr>
            <p:cNvPr id="1575946" name="椭圆 1575945"/>
            <p:cNvSpPr/>
            <p:nvPr/>
          </p:nvSpPr>
          <p:spPr>
            <a:xfrm rot="8100000">
              <a:off x="4684" y="1600"/>
              <a:ext cx="672" cy="192"/>
            </a:xfrm>
            <a:prstGeom prst="ellipse">
              <a:avLst/>
            </a:prstGeom>
            <a:solidFill>
              <a:srgbClr val="FFFF00"/>
            </a:solidFill>
            <a:ln w="9525" cap="flat" cmpd="sng">
              <a:solidFill>
                <a:schemeClr val="bg1"/>
              </a:solidFill>
              <a:prstDash val="solid"/>
              <a:headEnd type="none" w="med" len="med"/>
              <a:tailEnd type="none" w="med" len="med"/>
            </a:ln>
          </p:spPr>
          <p:txBody>
            <a:bodyPr/>
            <a:p>
              <a:endParaRPr lang="zh-CN" altLang="en-US"/>
            </a:p>
          </p:txBody>
        </p:sp>
        <p:sp>
          <p:nvSpPr>
            <p:cNvPr id="1575947" name="椭圆 1575946"/>
            <p:cNvSpPr/>
            <p:nvPr/>
          </p:nvSpPr>
          <p:spPr>
            <a:xfrm rot="1200000">
              <a:off x="4780" y="1888"/>
              <a:ext cx="672" cy="192"/>
            </a:xfrm>
            <a:prstGeom prst="ellipse">
              <a:avLst/>
            </a:prstGeom>
            <a:solidFill>
              <a:srgbClr val="FFFF00"/>
            </a:solidFill>
            <a:ln w="9525" cap="flat" cmpd="sng">
              <a:solidFill>
                <a:schemeClr val="bg1"/>
              </a:solidFill>
              <a:prstDash val="solid"/>
              <a:headEnd type="none" w="med" len="med"/>
              <a:tailEnd type="none" w="med" len="med"/>
            </a:ln>
          </p:spPr>
          <p:txBody>
            <a:bodyPr/>
            <a:p>
              <a:endParaRPr lang="zh-CN" altLang="en-US"/>
            </a:p>
          </p:txBody>
        </p:sp>
        <p:sp>
          <p:nvSpPr>
            <p:cNvPr id="1575948" name="椭圆 1575947"/>
            <p:cNvSpPr/>
            <p:nvPr/>
          </p:nvSpPr>
          <p:spPr>
            <a:xfrm rot="3600000">
              <a:off x="4636" y="1984"/>
              <a:ext cx="672" cy="192"/>
            </a:xfrm>
            <a:prstGeom prst="ellipse">
              <a:avLst/>
            </a:prstGeom>
            <a:solidFill>
              <a:srgbClr val="FFFF00"/>
            </a:solidFill>
            <a:ln w="9525" cap="flat" cmpd="sng">
              <a:solidFill>
                <a:schemeClr val="bg1"/>
              </a:solidFill>
              <a:prstDash val="solid"/>
              <a:headEnd type="none" w="med" len="med"/>
              <a:tailEnd type="none" w="med" len="med"/>
            </a:ln>
          </p:spPr>
          <p:txBody>
            <a:bodyPr/>
            <a:p>
              <a:endParaRPr lang="zh-CN" altLang="en-US"/>
            </a:p>
          </p:txBody>
        </p:sp>
        <p:sp>
          <p:nvSpPr>
            <p:cNvPr id="1575949" name="椭圆 1575948"/>
            <p:cNvSpPr/>
            <p:nvPr/>
          </p:nvSpPr>
          <p:spPr>
            <a:xfrm rot="2700000">
              <a:off x="4348" y="1600"/>
              <a:ext cx="672" cy="192"/>
            </a:xfrm>
            <a:prstGeom prst="ellipse">
              <a:avLst/>
            </a:prstGeom>
            <a:solidFill>
              <a:srgbClr val="FFFF00"/>
            </a:solidFill>
            <a:ln w="9525" cap="flat" cmpd="sng">
              <a:solidFill>
                <a:schemeClr val="bg1"/>
              </a:solidFill>
              <a:prstDash val="solid"/>
              <a:headEnd type="none" w="med" len="med"/>
              <a:tailEnd type="none" w="med" len="med"/>
            </a:ln>
          </p:spPr>
          <p:txBody>
            <a:bodyPr/>
            <a:p>
              <a:endParaRPr lang="zh-CN" altLang="en-US"/>
            </a:p>
          </p:txBody>
        </p:sp>
        <p:pic>
          <p:nvPicPr>
            <p:cNvPr id="1575950" name="图片 1575949" descr="汽车"/>
            <p:cNvPicPr>
              <a:picLocks noChangeAspect="1"/>
            </p:cNvPicPr>
            <p:nvPr/>
          </p:nvPicPr>
          <p:blipFill>
            <a:blip r:embed="rId1">
              <a:clrChange>
                <a:clrFrom>
                  <a:srgbClr val="FEFEFE"/>
                </a:clrFrom>
                <a:clrTo>
                  <a:srgbClr val="FEFEFE">
                    <a:alpha val="0"/>
                  </a:srgbClr>
                </a:clrTo>
              </a:clrChange>
            </a:blip>
            <a:stretch>
              <a:fillRect/>
            </a:stretch>
          </p:blipFill>
          <p:spPr>
            <a:xfrm>
              <a:off x="4972" y="1456"/>
              <a:ext cx="384" cy="117"/>
            </a:xfrm>
            <a:prstGeom prst="rect">
              <a:avLst/>
            </a:prstGeom>
            <a:noFill/>
            <a:ln w="9525">
              <a:noFill/>
            </a:ln>
          </p:spPr>
        </p:pic>
        <p:pic>
          <p:nvPicPr>
            <p:cNvPr id="1575951" name="图片 1575950" descr="汽车2"/>
            <p:cNvPicPr>
              <a:picLocks noChangeAspect="1"/>
            </p:cNvPicPr>
            <p:nvPr/>
          </p:nvPicPr>
          <p:blipFill>
            <a:blip r:embed="rId2">
              <a:clrChange>
                <a:clrFrom>
                  <a:srgbClr val="FFFFFD"/>
                </a:clrFrom>
                <a:clrTo>
                  <a:srgbClr val="FFFFFD">
                    <a:alpha val="0"/>
                  </a:srgbClr>
                </a:clrTo>
              </a:clrChange>
            </a:blip>
            <a:stretch>
              <a:fillRect/>
            </a:stretch>
          </p:blipFill>
          <p:spPr>
            <a:xfrm>
              <a:off x="4876" y="2272"/>
              <a:ext cx="432" cy="167"/>
            </a:xfrm>
            <a:prstGeom prst="rect">
              <a:avLst/>
            </a:prstGeom>
            <a:noFill/>
            <a:ln w="9525">
              <a:noFill/>
            </a:ln>
          </p:spPr>
        </p:pic>
        <p:graphicFrame>
          <p:nvGraphicFramePr>
            <p:cNvPr id="1575952" name="对象 1575951"/>
            <p:cNvGraphicFramePr/>
            <p:nvPr/>
          </p:nvGraphicFramePr>
          <p:xfrm>
            <a:off x="4492" y="1312"/>
            <a:ext cx="175" cy="384"/>
          </p:xfrm>
          <a:graphic>
            <a:graphicData uri="http://schemas.openxmlformats.org/presentationml/2006/ole">
              <mc:AlternateContent xmlns:mc="http://schemas.openxmlformats.org/markup-compatibility/2006">
                <mc:Choice xmlns:v="urn:schemas-microsoft-com:vml" Requires="v">
                  <p:oleObj spid="_x0000_s3083" name="" r:id="rId3" imgW="1336675" imgH="2934335" progId="CorelDRAW.Graphic.9">
                    <p:embed/>
                  </p:oleObj>
                </mc:Choice>
                <mc:Fallback>
                  <p:oleObj name="" r:id="rId3" imgW="1336675" imgH="2934335" progId="CorelDRAW.Graphic.9">
                    <p:embed/>
                    <p:pic>
                      <p:nvPicPr>
                        <p:cNvPr id="0" name="图片 3082"/>
                        <p:cNvPicPr/>
                        <p:nvPr/>
                      </p:nvPicPr>
                      <p:blipFill>
                        <a:blip r:embed="rId4"/>
                        <a:stretch>
                          <a:fillRect/>
                        </a:stretch>
                      </p:blipFill>
                      <p:spPr>
                        <a:xfrm>
                          <a:off x="4492" y="1312"/>
                          <a:ext cx="175" cy="384"/>
                        </a:xfrm>
                        <a:prstGeom prst="rect">
                          <a:avLst/>
                        </a:prstGeom>
                        <a:noFill/>
                        <a:ln w="38100">
                          <a:noFill/>
                          <a:miter/>
                        </a:ln>
                      </p:spPr>
                    </p:pic>
                  </p:oleObj>
                </mc:Fallback>
              </mc:AlternateContent>
            </a:graphicData>
          </a:graphic>
        </p:graphicFrame>
        <p:graphicFrame>
          <p:nvGraphicFramePr>
            <p:cNvPr id="1575953" name="对象 1575952"/>
            <p:cNvGraphicFramePr/>
            <p:nvPr/>
          </p:nvGraphicFramePr>
          <p:xfrm>
            <a:off x="5308" y="1888"/>
            <a:ext cx="175" cy="384"/>
          </p:xfrm>
          <a:graphic>
            <a:graphicData uri="http://schemas.openxmlformats.org/presentationml/2006/ole">
              <mc:AlternateContent xmlns:mc="http://schemas.openxmlformats.org/markup-compatibility/2006">
                <mc:Choice xmlns:v="urn:schemas-microsoft-com:vml" Requires="v">
                  <p:oleObj spid="_x0000_s3084" name="" r:id="rId5" imgW="1336675" imgH="2934335" progId="CorelDRAW.Graphic.9">
                    <p:embed/>
                  </p:oleObj>
                </mc:Choice>
                <mc:Fallback>
                  <p:oleObj name="" r:id="rId5" imgW="1336675" imgH="2934335" progId="CorelDRAW.Graphic.9">
                    <p:embed/>
                    <p:pic>
                      <p:nvPicPr>
                        <p:cNvPr id="0" name="图片 3083"/>
                        <p:cNvPicPr/>
                        <p:nvPr/>
                      </p:nvPicPr>
                      <p:blipFill>
                        <a:blip r:embed="rId4"/>
                        <a:stretch>
                          <a:fillRect/>
                        </a:stretch>
                      </p:blipFill>
                      <p:spPr>
                        <a:xfrm>
                          <a:off x="5308" y="1888"/>
                          <a:ext cx="175" cy="384"/>
                        </a:xfrm>
                        <a:prstGeom prst="rect">
                          <a:avLst/>
                        </a:prstGeom>
                        <a:noFill/>
                        <a:ln w="38100">
                          <a:noFill/>
                          <a:miter/>
                        </a:ln>
                      </p:spPr>
                    </p:pic>
                  </p:oleObj>
                </mc:Fallback>
              </mc:AlternateContent>
            </a:graphicData>
          </a:graphic>
        </p:graphicFrame>
        <p:sp>
          <p:nvSpPr>
            <p:cNvPr id="1575954" name="椭圆 1575953"/>
            <p:cNvSpPr/>
            <p:nvPr/>
          </p:nvSpPr>
          <p:spPr>
            <a:xfrm rot="19800000">
              <a:off x="4252" y="1936"/>
              <a:ext cx="672" cy="192"/>
            </a:xfrm>
            <a:prstGeom prst="ellipse">
              <a:avLst/>
            </a:prstGeom>
            <a:solidFill>
              <a:srgbClr val="FFFF00"/>
            </a:solidFill>
            <a:ln w="9525" cap="flat" cmpd="sng">
              <a:solidFill>
                <a:schemeClr val="bg1"/>
              </a:solidFill>
              <a:prstDash val="solid"/>
              <a:headEnd type="none" w="med" len="med"/>
              <a:tailEnd type="none" w="med" len="med"/>
            </a:ln>
          </p:spPr>
          <p:txBody>
            <a:bodyPr/>
            <a:p>
              <a:endParaRPr lang="zh-CN" altLang="en-US"/>
            </a:p>
          </p:txBody>
        </p:sp>
        <p:pic>
          <p:nvPicPr>
            <p:cNvPr id="1575955" name="图片 1575954" descr="汽车"/>
            <p:cNvPicPr>
              <a:picLocks noChangeAspect="1"/>
            </p:cNvPicPr>
            <p:nvPr/>
          </p:nvPicPr>
          <p:blipFill>
            <a:blip r:embed="rId1">
              <a:clrChange>
                <a:clrFrom>
                  <a:srgbClr val="FEFEFE"/>
                </a:clrFrom>
                <a:clrTo>
                  <a:srgbClr val="FEFEFE">
                    <a:alpha val="0"/>
                  </a:srgbClr>
                </a:clrTo>
              </a:clrChange>
            </a:blip>
            <a:stretch>
              <a:fillRect/>
            </a:stretch>
          </p:blipFill>
          <p:spPr>
            <a:xfrm>
              <a:off x="4108" y="2080"/>
              <a:ext cx="384" cy="117"/>
            </a:xfrm>
            <a:prstGeom prst="rect">
              <a:avLst/>
            </a:prstGeom>
            <a:noFill/>
            <a:ln w="9525">
              <a:noFill/>
            </a:ln>
          </p:spPr>
        </p:pic>
        <p:sp>
          <p:nvSpPr>
            <p:cNvPr id="1575956" name="椭圆 1575955"/>
            <p:cNvSpPr/>
            <p:nvPr/>
          </p:nvSpPr>
          <p:spPr>
            <a:xfrm>
              <a:off x="4780" y="1792"/>
              <a:ext cx="144" cy="144"/>
            </a:xfrm>
            <a:prstGeom prst="ellipse">
              <a:avLst/>
            </a:prstGeom>
            <a:solidFill>
              <a:schemeClr val="tx1">
                <a:alpha val="50000"/>
              </a:schemeClr>
            </a:solidFill>
            <a:ln w="9525" cap="flat" cmpd="sng">
              <a:solidFill>
                <a:schemeClr val="tx1"/>
              </a:solidFill>
              <a:prstDash val="solid"/>
              <a:headEnd type="none" w="med" len="med"/>
              <a:tailEnd type="none" w="med" len="med"/>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5944"/>
                                        </p:tgtEl>
                                        <p:attrNameLst>
                                          <p:attrName>style.visibility</p:attrName>
                                        </p:attrNameLst>
                                      </p:cBhvr>
                                      <p:to>
                                        <p:strVal val="visible"/>
                                      </p:to>
                                    </p:set>
                                    <p:anim calcmode="lin" valueType="num">
                                      <p:cBhvr additive="base">
                                        <p:cTn id="7" dur="500" fill="hold"/>
                                        <p:tgtEl>
                                          <p:spTgt spid="1575944"/>
                                        </p:tgtEl>
                                        <p:attrNameLst>
                                          <p:attrName>ppt_x</p:attrName>
                                        </p:attrNameLst>
                                      </p:cBhvr>
                                      <p:tavLst>
                                        <p:tav tm="0">
                                          <p:val>
                                            <p:strVal val="#ppt_x"/>
                                          </p:val>
                                        </p:tav>
                                        <p:tav tm="100000">
                                          <p:val>
                                            <p:strVal val="#ppt_x"/>
                                          </p:val>
                                        </p:tav>
                                      </p:tavLst>
                                    </p:anim>
                                    <p:anim calcmode="lin" valueType="num">
                                      <p:cBhvr additive="base">
                                        <p:cTn id="8" dur="500" fill="hold"/>
                                        <p:tgtEl>
                                          <p:spTgt spid="15759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802.16</a:t>
            </a:r>
            <a:r>
              <a:rPr lang="zh-CN" altLang="en-US" dirty="0"/>
              <a:t>所使用的频段</a:t>
            </a:r>
            <a:endParaRPr lang="en-US" altLang="zh-CN" dirty="0"/>
          </a:p>
        </p:txBody>
      </p:sp>
      <p:sp>
        <p:nvSpPr>
          <p:cNvPr id="3" name="Rectangle 3"/>
          <p:cNvSpPr>
            <a:spLocks noGrp="1" noChangeArrowheads="1"/>
          </p:cNvSpPr>
          <p:nvPr>
            <p:ph type="body" idx="4294967295"/>
          </p:nvPr>
        </p:nvSpPr>
        <p:spPr>
          <a:xfrm>
            <a:off x="1152699" y="1832719"/>
            <a:ext cx="12216779" cy="6497215"/>
          </a:xfrm>
          <a:prstGeom prst="rect">
            <a:avLst/>
          </a:prstGeom>
        </p:spPr>
        <p:txBody>
          <a:bodyPr/>
          <a:lstStyle/>
          <a:p>
            <a:pPr eaLnBrk="1" hangingPunct="1">
              <a:lnSpc>
                <a:spcPct val="150000"/>
              </a:lnSpc>
            </a:pPr>
            <a:r>
              <a:rPr lang="zh-CN" altLang="en-US" sz="3600" b="1" dirty="0">
                <a:solidFill>
                  <a:schemeClr val="tx1">
                    <a:lumMod val="75000"/>
                    <a:lumOff val="25000"/>
                  </a:schemeClr>
                </a:solidFill>
                <a:latin typeface="+mj-ea"/>
                <a:ea typeface="+mj-ea"/>
              </a:rPr>
              <a:t>频段范围</a:t>
            </a:r>
            <a:endParaRPr lang="zh-CN" altLang="en-US" sz="3600" b="1" dirty="0">
              <a:solidFill>
                <a:schemeClr val="tx1">
                  <a:lumMod val="75000"/>
                  <a:lumOff val="25000"/>
                </a:schemeClr>
              </a:solidFill>
              <a:latin typeface="+mj-ea"/>
              <a:ea typeface="+mj-ea"/>
            </a:endParaRPr>
          </a:p>
          <a:p>
            <a:pPr lvl="1" eaLnBrk="1" hangingPunct="1">
              <a:lnSpc>
                <a:spcPct val="150000"/>
              </a:lnSpc>
            </a:pPr>
            <a:r>
              <a:rPr lang="en-US" altLang="zh-CN" sz="3200" dirty="0">
                <a:solidFill>
                  <a:schemeClr val="tx1">
                    <a:lumMod val="65000"/>
                    <a:lumOff val="35000"/>
                  </a:schemeClr>
                </a:solidFill>
                <a:latin typeface="+mj-ea"/>
                <a:ea typeface="+mj-ea"/>
              </a:rPr>
              <a:t>2~66GH</a:t>
            </a:r>
            <a:endParaRPr lang="en-US" altLang="zh-CN" sz="3200" dirty="0">
              <a:solidFill>
                <a:schemeClr val="tx1">
                  <a:lumMod val="65000"/>
                  <a:lumOff val="35000"/>
                </a:schemeClr>
              </a:solidFill>
              <a:latin typeface="+mj-ea"/>
              <a:ea typeface="+mj-ea"/>
            </a:endParaRPr>
          </a:p>
          <a:p>
            <a:pPr lvl="1" eaLnBrk="1" hangingPunct="1">
              <a:buFont typeface="Wingdings" panose="05000000000000000000" pitchFamily="2" charset="2"/>
              <a:buNone/>
            </a:pPr>
            <a:endParaRPr lang="en-US" altLang="zh-CN" sz="3200" dirty="0">
              <a:solidFill>
                <a:schemeClr val="tx1">
                  <a:lumMod val="65000"/>
                  <a:lumOff val="35000"/>
                </a:schemeClr>
              </a:solidFill>
              <a:latin typeface="+mj-ea"/>
              <a:ea typeface="+mj-ea"/>
            </a:endParaRPr>
          </a:p>
          <a:p>
            <a:pPr eaLnBrk="1" hangingPunct="1">
              <a:lnSpc>
                <a:spcPct val="150000"/>
              </a:lnSpc>
            </a:pPr>
            <a:r>
              <a:rPr lang="zh-CN" altLang="en-US" sz="3600" b="1" dirty="0">
                <a:solidFill>
                  <a:schemeClr val="tx1">
                    <a:lumMod val="75000"/>
                    <a:lumOff val="25000"/>
                  </a:schemeClr>
                </a:solidFill>
                <a:latin typeface="+mj-ea"/>
                <a:ea typeface="+mj-ea"/>
              </a:rPr>
              <a:t>互操作频段</a:t>
            </a:r>
            <a:endParaRPr lang="zh-CN" altLang="en-US" sz="3600" b="1" dirty="0">
              <a:solidFill>
                <a:schemeClr val="tx1">
                  <a:lumMod val="75000"/>
                  <a:lumOff val="2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无需牌照的</a:t>
            </a:r>
            <a:r>
              <a:rPr lang="en-US" altLang="zh-CN" sz="3200" dirty="0">
                <a:solidFill>
                  <a:schemeClr val="tx1">
                    <a:lumMod val="65000"/>
                    <a:lumOff val="35000"/>
                  </a:schemeClr>
                </a:solidFill>
                <a:latin typeface="+mj-ea"/>
                <a:ea typeface="+mj-ea"/>
              </a:rPr>
              <a:t>5.8GHz</a:t>
            </a:r>
            <a:endParaRPr lang="en-US" altLang="zh-CN" sz="3200" dirty="0">
              <a:solidFill>
                <a:schemeClr val="tx1">
                  <a:lumMod val="65000"/>
                  <a:lumOff val="3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需要牌照的</a:t>
            </a:r>
            <a:r>
              <a:rPr lang="en-US" altLang="zh-CN" sz="3200" dirty="0">
                <a:solidFill>
                  <a:schemeClr val="tx1">
                    <a:lumMod val="65000"/>
                    <a:lumOff val="35000"/>
                  </a:schemeClr>
                </a:solidFill>
                <a:latin typeface="+mj-ea"/>
                <a:ea typeface="+mj-ea"/>
              </a:rPr>
              <a:t>2.6GHz</a:t>
            </a:r>
            <a:endParaRPr lang="en-US" altLang="zh-CN" sz="3200" dirty="0">
              <a:solidFill>
                <a:schemeClr val="tx1">
                  <a:lumMod val="65000"/>
                  <a:lumOff val="3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需要牌照的</a:t>
            </a:r>
            <a:r>
              <a:rPr lang="en-US" altLang="zh-CN" sz="3200" dirty="0">
                <a:solidFill>
                  <a:schemeClr val="tx1">
                    <a:lumMod val="65000"/>
                    <a:lumOff val="35000"/>
                  </a:schemeClr>
                </a:solidFill>
                <a:latin typeface="+mj-ea"/>
                <a:ea typeface="+mj-ea"/>
              </a:rPr>
              <a:t>3.5GHz</a:t>
            </a:r>
            <a:endParaRPr lang="en-US" altLang="zh-CN" sz="3200" dirty="0">
              <a:solidFill>
                <a:schemeClr val="tx1">
                  <a:lumMod val="65000"/>
                  <a:lumOff val="3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25307" y="2048743"/>
            <a:ext cx="11305256" cy="67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标注 1"/>
          <p:cNvSpPr/>
          <p:nvPr/>
        </p:nvSpPr>
        <p:spPr>
          <a:xfrm>
            <a:off x="7520305" y="1267460"/>
            <a:ext cx="3251200" cy="781050"/>
          </a:xfrm>
          <a:prstGeom prst="wedgeRoundRectCallout">
            <a:avLst>
              <a:gd name="adj1" fmla="val -66770"/>
              <a:gd name="adj2" fmla="val 135040"/>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solidFill>
                  <a:schemeClr val="tx1"/>
                </a:solidFill>
              </a:rPr>
              <a:t>空中接口是指基站和用户站之间的接口。</a:t>
            </a:r>
            <a:endParaRPr lang="zh-CN" altLang="en-US" sz="24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cda9ce9f-4944-4a92-81c6-df37f9f579ef}"/>
  <p:tag name="TABLE_ENDDRAG_ORIGIN_RECT" val="1156*569"/>
  <p:tag name="TABLE_ENDDRAG_RECT" val="91*160*1156*569"/>
</p:tagLst>
</file>

<file path=ppt/tags/tag2.xml><?xml version="1.0" encoding="utf-8"?>
<p:tagLst xmlns:p="http://schemas.openxmlformats.org/presentationml/2006/main">
  <p:tag name="KSO_WM_UNIT_TABLE_BEAUTIFY" val="smartTable{4fd038d2-8b6d-4ae8-8338-8481f5886fb3}"/>
  <p:tag name="TABLE_ENDDRAG_ORIGIN_RECT" val="1048*238"/>
  <p:tag name="TABLE_ENDDRAG_RECT" val="244*513*1048*238"/>
</p:tagLst>
</file>

<file path=ppt/tags/tag3.xml><?xml version="1.0" encoding="utf-8"?>
<p:tagLst xmlns:p="http://schemas.openxmlformats.org/presentationml/2006/main">
  <p:tag name="KSO_WM_UNIT_PLACING_PICTURE_USER_VIEWPORT" val="{&quot;height&quot;:3210,&quot;width&quot;:4500}"/>
</p:tagLst>
</file>

<file path=ppt/theme/_rels/theme1.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新建 Microsoft PowerPoint 幻灯片">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9655</Words>
  <Application>WPS 演示</Application>
  <PresentationFormat>自定义</PresentationFormat>
  <Paragraphs>686</Paragraphs>
  <Slides>72</Slides>
  <Notes>48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72</vt:i4>
      </vt:variant>
    </vt:vector>
  </HeadingPairs>
  <TitlesOfParts>
    <vt:vector size="91" baseType="lpstr">
      <vt:lpstr>Arial</vt:lpstr>
      <vt:lpstr>宋体</vt:lpstr>
      <vt:lpstr>Wingdings</vt:lpstr>
      <vt:lpstr>Wingdings 2</vt:lpstr>
      <vt:lpstr>等线</vt:lpstr>
      <vt:lpstr>微软雅黑</vt:lpstr>
      <vt:lpstr>Arial Unicode MS</vt:lpstr>
      <vt:lpstr>Times New Roman</vt:lpstr>
      <vt:lpstr>Wingdings</vt:lpstr>
      <vt:lpstr>Calibri</vt:lpstr>
      <vt:lpstr>宋体-方正超大字符集</vt:lpstr>
      <vt:lpstr>Franklin Gothic Book</vt:lpstr>
      <vt:lpstr>黑体</vt:lpstr>
      <vt:lpstr>Franklin Gothic Medium</vt:lpstr>
      <vt:lpstr>新建 Microsoft PowerPoint 幻灯片</vt:lpstr>
      <vt:lpstr>CorelDRAW.Graphic.9</vt:lpstr>
      <vt:lpstr>CorelDRAW.Graphic.9</vt:lpstr>
      <vt:lpstr>Visio.Drawing.11</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微软用户08</dc:creator>
  <cp:lastModifiedBy>zw</cp:lastModifiedBy>
  <cp:revision>409</cp:revision>
  <dcterms:created xsi:type="dcterms:W3CDTF">2016-06-21T14:02:00Z</dcterms:created>
  <dcterms:modified xsi:type="dcterms:W3CDTF">2024-03-21T01:46:21Z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